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ato" panose="020F0502020204030203"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389"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rchives.gov/publications/prologue/2004/spring/brown-v-board-2.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rchives.gov/publications/prologue/2004/spring/brown-v-board-2.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ncyclopediaofalabama.org/article/h-124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ncyclopediaofalabama.org/article/h-124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ps.gov/archeology/months/september13.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ps.gov/archeology/months/september13.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lizabeth_Eckfor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Elizabeth_Eckfor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oc.gov/pictures/item/9450556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oc.gov/pictures/item/9450556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Discrimina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Discrimin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f5a554dbf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f5a554dbf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863ed1379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863ed137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u="sng">
                <a:solidFill>
                  <a:srgbClr val="1155CC"/>
                </a:solidFill>
                <a:hlinkClick r:id="rId3"/>
              </a:rPr>
              <a:t>https://www.archives.gov/publications/prologue/2004/spring/brown-v-board-2.html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863ed1379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863ed1379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u="sng">
                <a:solidFill>
                  <a:srgbClr val="1155CC"/>
                </a:solidFill>
                <a:hlinkClick r:id="rId3"/>
              </a:rPr>
              <a:t>https://www.archives.gov/publications/prologue/2004/spring/brown-v-board-2.html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863ed1379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8863ed137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u="sng">
                <a:solidFill>
                  <a:srgbClr val="1155CC"/>
                </a:solidFill>
                <a:hlinkClick r:id="rId3"/>
              </a:rPr>
              <a:t>http://www.encyclopediaofalabama.org/article/h-1248</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863ed1379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863ed137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u="sng">
                <a:solidFill>
                  <a:srgbClr val="1155CC"/>
                </a:solidFill>
                <a:hlinkClick r:id="rId3"/>
              </a:rPr>
              <a:t>http://www.encyclopediaofalabama.org/article/h-1248</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f5a554dbf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f5a554dbf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u="sng">
                <a:solidFill>
                  <a:srgbClr val="1155CC"/>
                </a:solidFill>
                <a:hlinkClick r:id="rId3"/>
              </a:rPr>
              <a:t>https://www.nps.gov/archeology/months/september13.htm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f5d7f86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f5d7f86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u="sng">
                <a:solidFill>
                  <a:srgbClr val="1155CC"/>
                </a:solidFill>
                <a:hlinkClick r:id="rId3"/>
              </a:rPr>
              <a:t>https://www.nps.gov/archeology/months/september13.htm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863ed137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863ed137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u="sng">
                <a:solidFill>
                  <a:srgbClr val="1155CC"/>
                </a:solidFill>
                <a:hlinkClick r:id="rId3"/>
              </a:rPr>
              <a:t>https://en.wikipedia.org/wiki/Elizabeth_Eckford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863ed137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863ed137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u="sng">
                <a:solidFill>
                  <a:srgbClr val="1155CC"/>
                </a:solidFill>
                <a:hlinkClick r:id="rId3"/>
              </a:rPr>
              <a:t>https://en.wikipedia.org/wiki/Elizabeth_Eckford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863ed1379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863ed137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u="sng">
                <a:solidFill>
                  <a:srgbClr val="1155CC"/>
                </a:solidFill>
                <a:hlinkClick r:id="rId3"/>
              </a:rPr>
              <a:t>https://www.loc.gov/pictures/item/94505568/</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863ed1379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863ed137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u="sng">
                <a:solidFill>
                  <a:srgbClr val="1155CC"/>
                </a:solidFill>
                <a:hlinkClick r:id="rId3"/>
              </a:rPr>
              <a:t>https://www.loc.gov/pictures/item/94505568/</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863ed1379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863ed1379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u="sng">
                <a:solidFill>
                  <a:srgbClr val="1155CC"/>
                </a:solidFill>
                <a:hlinkClick r:id="rId3"/>
              </a:rPr>
              <a:t>https://en.wikipedia.org/wiki/Discrimination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863ed1379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863ed137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u="sng">
                <a:solidFill>
                  <a:srgbClr val="1155CC"/>
                </a:solidFill>
                <a:hlinkClick r:id="rId3"/>
              </a:rPr>
              <a:t>https://en.wikipedia.org/wiki/Discrimination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55" name="Google Shape;55;p13"/>
          <p:cNvSpPr/>
          <p:nvPr/>
        </p:nvSpPr>
        <p:spPr>
          <a:xfrm>
            <a:off x="0" y="0"/>
            <a:ext cx="9144000" cy="2572500"/>
          </a:xfrm>
          <a:prstGeom prst="rect">
            <a:avLst/>
          </a:prstGeom>
          <a:solidFill>
            <a:srgbClr val="C6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rot="-156123">
            <a:off x="2153842" y="1143655"/>
            <a:ext cx="4546388" cy="3211212"/>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2306212" y="991287"/>
            <a:ext cx="4546500" cy="32112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13"/>
          <p:cNvGrpSpPr/>
          <p:nvPr/>
        </p:nvGrpSpPr>
        <p:grpSpPr>
          <a:xfrm rot="-468310">
            <a:off x="2195941" y="816811"/>
            <a:ext cx="4752129" cy="3509874"/>
            <a:chOff x="2163405" y="1008757"/>
            <a:chExt cx="4752300" cy="3510000"/>
          </a:xfrm>
        </p:grpSpPr>
        <p:sp>
          <p:nvSpPr>
            <p:cNvPr id="59" name="Google Shape;59;p13"/>
            <p:cNvSpPr/>
            <p:nvPr/>
          </p:nvSpPr>
          <p:spPr>
            <a:xfrm rot="231561">
              <a:off x="2266400" y="1158111"/>
              <a:ext cx="4546310" cy="3211293"/>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p:nvPr/>
          </p:nvSpPr>
          <p:spPr>
            <a:xfrm rot="242997">
              <a:off x="2575681" y="1303154"/>
              <a:ext cx="3742245" cy="1279391"/>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rgbClr val="434343"/>
                  </a:solidFill>
                  <a:latin typeface="Lato"/>
                  <a:ea typeface="Lato"/>
                  <a:cs typeface="Lato"/>
                  <a:sym typeface="Lato"/>
                </a:rPr>
                <a:t>The Branches of Government at Work</a:t>
              </a:r>
              <a:endParaRPr sz="3000">
                <a:solidFill>
                  <a:srgbClr val="434343"/>
                </a:solidFill>
                <a:latin typeface="Lato"/>
                <a:ea typeface="Lato"/>
                <a:cs typeface="Lato"/>
                <a:sym typeface="Lato"/>
              </a:endParaRPr>
            </a:p>
          </p:txBody>
        </p:sp>
        <p:sp>
          <p:nvSpPr>
            <p:cNvPr id="61" name="Google Shape;61;p13"/>
            <p:cNvSpPr txBox="1"/>
            <p:nvPr/>
          </p:nvSpPr>
          <p:spPr>
            <a:xfrm rot="243106">
              <a:off x="2960813" y="2867393"/>
              <a:ext cx="3256539" cy="6384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434343"/>
                  </a:solidFill>
                  <a:latin typeface="Lato"/>
                  <a:ea typeface="Lato"/>
                  <a:cs typeface="Lato"/>
                  <a:sym typeface="Lato"/>
                </a:rPr>
                <a:t>The Civil Rights Movement and Brown v. </a:t>
              </a:r>
              <a:r>
                <a:rPr lang="en" b="1">
                  <a:solidFill>
                    <a:srgbClr val="434343"/>
                  </a:solidFill>
                  <a:latin typeface="Lato"/>
                  <a:ea typeface="Lato"/>
                  <a:cs typeface="Lato"/>
                  <a:sym typeface="Lato"/>
                </a:rPr>
                <a:t>the Board of Education Decision</a:t>
              </a:r>
              <a:endParaRPr b="1" dirty="0">
                <a:solidFill>
                  <a:srgbClr val="434343"/>
                </a:solidFill>
                <a:latin typeface="Lato"/>
                <a:ea typeface="Lato"/>
                <a:cs typeface="Lato"/>
                <a:sym typeface="Lato"/>
              </a:endParaRPr>
            </a:p>
          </p:txBody>
        </p:sp>
      </p:grpSp>
      <p:sp>
        <p:nvSpPr>
          <p:cNvPr id="62" name="Google Shape;62;p13"/>
          <p:cNvSpPr txBox="1"/>
          <p:nvPr/>
        </p:nvSpPr>
        <p:spPr>
          <a:xfrm>
            <a:off x="693025" y="4537100"/>
            <a:ext cx="8088900" cy="530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600"/>
              <a:t>This resource series was developed in partnership between the Lou Frey Institute, FL Joint Center for Citizenship &amp; Orange County Public Schools, with generous funding from the Elizabeth Morse Genius Foundation.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47"/>
        <p:cNvGrpSpPr/>
        <p:nvPr/>
      </p:nvGrpSpPr>
      <p:grpSpPr>
        <a:xfrm>
          <a:off x="0" y="0"/>
          <a:ext cx="0" cy="0"/>
          <a:chOff x="0" y="0"/>
          <a:chExt cx="0" cy="0"/>
        </a:xfrm>
      </p:grpSpPr>
      <p:pic>
        <p:nvPicPr>
          <p:cNvPr id="148" name="Google Shape;148;p22"/>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49" name="Google Shape;149;p22"/>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22"/>
          <p:cNvSpPr/>
          <p:nvPr/>
        </p:nvSpPr>
        <p:spPr>
          <a:xfrm rot="-5806175">
            <a:off x="2656430" y="-318411"/>
            <a:ext cx="3898983" cy="5979125"/>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txBox="1"/>
          <p:nvPr/>
        </p:nvSpPr>
        <p:spPr>
          <a:xfrm>
            <a:off x="0" y="0"/>
            <a:ext cx="13902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t>Image 5</a:t>
            </a:r>
            <a:endParaRPr sz="3200" b="1"/>
          </a:p>
        </p:txBody>
      </p:sp>
      <p:pic>
        <p:nvPicPr>
          <p:cNvPr id="153" name="Google Shape;153;p22"/>
          <p:cNvPicPr preferRelativeResize="0"/>
          <p:nvPr/>
        </p:nvPicPr>
        <p:blipFill>
          <a:blip r:embed="rId4">
            <a:alphaModFix/>
          </a:blip>
          <a:stretch>
            <a:fillRect/>
          </a:stretch>
        </p:blipFill>
        <p:spPr>
          <a:xfrm>
            <a:off x="2249250" y="1047325"/>
            <a:ext cx="4970250" cy="3239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59" name="Google Shape;159;p23"/>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3"/>
          <p:cNvSpPr/>
          <p:nvPr/>
        </p:nvSpPr>
        <p:spPr>
          <a:xfrm rot="-5806126">
            <a:off x="3220456" y="-498729"/>
            <a:ext cx="2896590" cy="6140959"/>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txBox="1"/>
          <p:nvPr/>
        </p:nvSpPr>
        <p:spPr>
          <a:xfrm>
            <a:off x="0" y="0"/>
            <a:ext cx="13902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t>Image 5</a:t>
            </a:r>
            <a:endParaRPr sz="3200" b="1"/>
          </a:p>
        </p:txBody>
      </p:sp>
      <p:sp>
        <p:nvSpPr>
          <p:cNvPr id="163" name="Google Shape;163;p23"/>
          <p:cNvSpPr txBox="1"/>
          <p:nvPr/>
        </p:nvSpPr>
        <p:spPr>
          <a:xfrm>
            <a:off x="2463300" y="1463000"/>
            <a:ext cx="4217400" cy="193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dk1"/>
                </a:solidFill>
              </a:rPr>
              <a:t>A newspaper headline in Topeka, Kansas the day after the Supreme Court banned segregation after the Brown v. Board of Education decision.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67"/>
        <p:cNvGrpSpPr/>
        <p:nvPr/>
      </p:nvGrpSpPr>
      <p:grpSpPr>
        <a:xfrm>
          <a:off x="0" y="0"/>
          <a:ext cx="0" cy="0"/>
          <a:chOff x="0" y="0"/>
          <a:chExt cx="0" cy="0"/>
        </a:xfrm>
      </p:grpSpPr>
      <p:pic>
        <p:nvPicPr>
          <p:cNvPr id="168" name="Google Shape;168;p24"/>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69" name="Google Shape;169;p24"/>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24"/>
          <p:cNvSpPr/>
          <p:nvPr/>
        </p:nvSpPr>
        <p:spPr>
          <a:xfrm rot="-5805951">
            <a:off x="2785443" y="-686342"/>
            <a:ext cx="4410415" cy="6515085"/>
          </a:xfrm>
          <a:prstGeom prst="roundRect">
            <a:avLst>
              <a:gd name="adj" fmla="val 352"/>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txBox="1"/>
          <p:nvPr/>
        </p:nvSpPr>
        <p:spPr>
          <a:xfrm>
            <a:off x="0" y="0"/>
            <a:ext cx="13902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t>Image 6</a:t>
            </a:r>
            <a:endParaRPr sz="3200" b="1"/>
          </a:p>
        </p:txBody>
      </p:sp>
      <p:pic>
        <p:nvPicPr>
          <p:cNvPr id="173" name="Google Shape;173;p24"/>
          <p:cNvPicPr preferRelativeResize="0"/>
          <p:nvPr/>
        </p:nvPicPr>
        <p:blipFill>
          <a:blip r:embed="rId4">
            <a:alphaModFix/>
          </a:blip>
          <a:stretch>
            <a:fillRect/>
          </a:stretch>
        </p:blipFill>
        <p:spPr>
          <a:xfrm>
            <a:off x="2179650" y="567662"/>
            <a:ext cx="5593092" cy="4008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77"/>
        <p:cNvGrpSpPr/>
        <p:nvPr/>
      </p:nvGrpSpPr>
      <p:grpSpPr>
        <a:xfrm>
          <a:off x="0" y="0"/>
          <a:ext cx="0" cy="0"/>
          <a:chOff x="0" y="0"/>
          <a:chExt cx="0" cy="0"/>
        </a:xfrm>
      </p:grpSpPr>
      <p:pic>
        <p:nvPicPr>
          <p:cNvPr id="178" name="Google Shape;178;p25"/>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79" name="Google Shape;179;p25"/>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25"/>
          <p:cNvSpPr/>
          <p:nvPr/>
        </p:nvSpPr>
        <p:spPr>
          <a:xfrm rot="-5805950">
            <a:off x="2859537" y="-124850"/>
            <a:ext cx="3424952" cy="5789651"/>
          </a:xfrm>
          <a:prstGeom prst="roundRect">
            <a:avLst>
              <a:gd name="adj" fmla="val 352"/>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5"/>
          <p:cNvSpPr txBox="1"/>
          <p:nvPr/>
        </p:nvSpPr>
        <p:spPr>
          <a:xfrm>
            <a:off x="0" y="0"/>
            <a:ext cx="13902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t>Image 6</a:t>
            </a:r>
            <a:endParaRPr sz="3200" b="1"/>
          </a:p>
        </p:txBody>
      </p:sp>
      <p:sp>
        <p:nvSpPr>
          <p:cNvPr id="183" name="Google Shape;183;p25"/>
          <p:cNvSpPr txBox="1"/>
          <p:nvPr/>
        </p:nvSpPr>
        <p:spPr>
          <a:xfrm>
            <a:off x="2165700" y="1587600"/>
            <a:ext cx="4812600" cy="196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a:solidFill>
                  <a:schemeClr val="dk1"/>
                </a:solidFill>
              </a:rPr>
              <a:t>A streetcar in Alabama is an example of segregation laws that ruled over the country. Specific areas for colored passengers are labeled, showing people of color where they were required by law to sit.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6"/>
        <p:cNvGrpSpPr/>
        <p:nvPr/>
      </p:nvGrpSpPr>
      <p:grpSpPr>
        <a:xfrm>
          <a:off x="0" y="0"/>
          <a:ext cx="0" cy="0"/>
          <a:chOff x="0" y="0"/>
          <a:chExt cx="0" cy="0"/>
        </a:xfrm>
      </p:grpSpPr>
      <p:pic>
        <p:nvPicPr>
          <p:cNvPr id="67" name="Google Shape;67;p14"/>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68" name="Google Shape;68;p14"/>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14"/>
          <p:cNvSpPr/>
          <p:nvPr/>
        </p:nvSpPr>
        <p:spPr>
          <a:xfrm rot="-5806135">
            <a:off x="2424960" y="-1371642"/>
            <a:ext cx="4214980" cy="7869584"/>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14"/>
          <p:cNvPicPr preferRelativeResize="0"/>
          <p:nvPr/>
        </p:nvPicPr>
        <p:blipFill>
          <a:blip r:embed="rId4">
            <a:alphaModFix/>
          </a:blip>
          <a:stretch>
            <a:fillRect/>
          </a:stretch>
        </p:blipFill>
        <p:spPr>
          <a:xfrm>
            <a:off x="1156900" y="909388"/>
            <a:ext cx="6620299" cy="3304150"/>
          </a:xfrm>
          <a:prstGeom prst="rect">
            <a:avLst/>
          </a:prstGeom>
          <a:noFill/>
          <a:ln>
            <a:noFill/>
          </a:ln>
        </p:spPr>
      </p:pic>
      <p:sp>
        <p:nvSpPr>
          <p:cNvPr id="72" name="Google Shape;72;p14"/>
          <p:cNvSpPr txBox="1"/>
          <p:nvPr/>
        </p:nvSpPr>
        <p:spPr>
          <a:xfrm>
            <a:off x="82700" y="148825"/>
            <a:ext cx="26628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t>Image 1</a:t>
            </a:r>
            <a:endParaRPr sz="32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6"/>
        <p:cNvGrpSpPr/>
        <p:nvPr/>
      </p:nvGrpSpPr>
      <p:grpSpPr>
        <a:xfrm>
          <a:off x="0" y="0"/>
          <a:ext cx="0" cy="0"/>
          <a:chOff x="0" y="0"/>
          <a:chExt cx="0" cy="0"/>
        </a:xfrm>
      </p:grpSpPr>
      <p:pic>
        <p:nvPicPr>
          <p:cNvPr id="77" name="Google Shape;77;p15"/>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78" name="Google Shape;78;p15"/>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5"/>
          <p:cNvSpPr txBox="1"/>
          <p:nvPr/>
        </p:nvSpPr>
        <p:spPr>
          <a:xfrm>
            <a:off x="215000" y="115750"/>
            <a:ext cx="1968000" cy="7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t>Image 1</a:t>
            </a:r>
            <a:endParaRPr sz="2500" b="1"/>
          </a:p>
        </p:txBody>
      </p:sp>
      <p:sp>
        <p:nvSpPr>
          <p:cNvPr id="81" name="Google Shape;81;p15"/>
          <p:cNvSpPr/>
          <p:nvPr/>
        </p:nvSpPr>
        <p:spPr>
          <a:xfrm rot="-5806096">
            <a:off x="2997136" y="-786220"/>
            <a:ext cx="3747013" cy="7112941"/>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p:nvPr/>
        </p:nvSpPr>
        <p:spPr>
          <a:xfrm>
            <a:off x="2326100" y="1488475"/>
            <a:ext cx="5143500" cy="228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a:solidFill>
                  <a:schemeClr val="dk1"/>
                </a:solidFill>
              </a:rPr>
              <a:t>Mother and daughter embrace on the steps of the Supreme Court as they celebrate the Supreme Court's decision to ban segregation in public schools following the Brown v. Board of Education case.</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86"/>
        <p:cNvGrpSpPr/>
        <p:nvPr/>
      </p:nvGrpSpPr>
      <p:grpSpPr>
        <a:xfrm>
          <a:off x="0" y="0"/>
          <a:ext cx="0" cy="0"/>
          <a:chOff x="0" y="0"/>
          <a:chExt cx="0" cy="0"/>
        </a:xfrm>
      </p:grpSpPr>
      <p:pic>
        <p:nvPicPr>
          <p:cNvPr id="87" name="Google Shape;87;p16"/>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88" name="Google Shape;88;p16"/>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6"/>
          <p:cNvSpPr/>
          <p:nvPr/>
        </p:nvSpPr>
        <p:spPr>
          <a:xfrm rot="-5806140">
            <a:off x="2630172" y="-144305"/>
            <a:ext cx="4311655" cy="5608009"/>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txBox="1"/>
          <p:nvPr/>
        </p:nvSpPr>
        <p:spPr>
          <a:xfrm>
            <a:off x="82700" y="148825"/>
            <a:ext cx="26628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t>Image 2</a:t>
            </a:r>
            <a:endParaRPr sz="3200" b="1"/>
          </a:p>
        </p:txBody>
      </p:sp>
      <p:pic>
        <p:nvPicPr>
          <p:cNvPr id="92" name="Google Shape;92;p16"/>
          <p:cNvPicPr preferRelativeResize="0"/>
          <p:nvPr/>
        </p:nvPicPr>
        <p:blipFill>
          <a:blip r:embed="rId4">
            <a:alphaModFix/>
          </a:blip>
          <a:stretch>
            <a:fillRect/>
          </a:stretch>
        </p:blipFill>
        <p:spPr>
          <a:xfrm>
            <a:off x="2884275" y="648500"/>
            <a:ext cx="3761575" cy="401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6"/>
        <p:cNvGrpSpPr/>
        <p:nvPr/>
      </p:nvGrpSpPr>
      <p:grpSpPr>
        <a:xfrm>
          <a:off x="0" y="0"/>
          <a:ext cx="0" cy="0"/>
          <a:chOff x="0" y="0"/>
          <a:chExt cx="0" cy="0"/>
        </a:xfrm>
      </p:grpSpPr>
      <p:pic>
        <p:nvPicPr>
          <p:cNvPr id="97" name="Google Shape;97;p17"/>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98" name="Google Shape;98;p17"/>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7"/>
          <p:cNvSpPr/>
          <p:nvPr/>
        </p:nvSpPr>
        <p:spPr>
          <a:xfrm rot="-5806145">
            <a:off x="2845494" y="283155"/>
            <a:ext cx="3576028" cy="524079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txBox="1"/>
          <p:nvPr/>
        </p:nvSpPr>
        <p:spPr>
          <a:xfrm>
            <a:off x="82700" y="148825"/>
            <a:ext cx="26628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t>Image 2</a:t>
            </a:r>
            <a:endParaRPr sz="3200" b="1"/>
          </a:p>
        </p:txBody>
      </p:sp>
      <p:sp>
        <p:nvSpPr>
          <p:cNvPr id="102" name="Google Shape;102;p17"/>
          <p:cNvSpPr txBox="1"/>
          <p:nvPr/>
        </p:nvSpPr>
        <p:spPr>
          <a:xfrm>
            <a:off x="2450400" y="1423350"/>
            <a:ext cx="4366200" cy="29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a:solidFill>
                  <a:schemeClr val="dk1"/>
                </a:solidFill>
              </a:rPr>
              <a:t>Elizabeth Eckford, a black fifteen year old freshman, walks to Little Rock Central High School, formerly an all white high school, on the first day of the school year. She is being followed by an angry mob while members of the National Guard look 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08" name="Google Shape;108;p18"/>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8"/>
          <p:cNvSpPr/>
          <p:nvPr/>
        </p:nvSpPr>
        <p:spPr>
          <a:xfrm rot="-5806092">
            <a:off x="2264424" y="-1163442"/>
            <a:ext cx="4732178" cy="7983985"/>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txBox="1"/>
          <p:nvPr/>
        </p:nvSpPr>
        <p:spPr>
          <a:xfrm>
            <a:off x="0" y="0"/>
            <a:ext cx="13902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t>Image 3</a:t>
            </a:r>
            <a:endParaRPr sz="3200" b="1"/>
          </a:p>
        </p:txBody>
      </p:sp>
      <p:pic>
        <p:nvPicPr>
          <p:cNvPr id="112" name="Google Shape;112;p18"/>
          <p:cNvPicPr preferRelativeResize="0"/>
          <p:nvPr/>
        </p:nvPicPr>
        <p:blipFill>
          <a:blip r:embed="rId4">
            <a:alphaModFix/>
          </a:blip>
          <a:stretch>
            <a:fillRect/>
          </a:stretch>
        </p:blipFill>
        <p:spPr>
          <a:xfrm>
            <a:off x="1141150" y="995250"/>
            <a:ext cx="6889900" cy="3456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16"/>
        <p:cNvGrpSpPr/>
        <p:nvPr/>
      </p:nvGrpSpPr>
      <p:grpSpPr>
        <a:xfrm>
          <a:off x="0" y="0"/>
          <a:ext cx="0" cy="0"/>
          <a:chOff x="0" y="0"/>
          <a:chExt cx="0" cy="0"/>
        </a:xfrm>
      </p:grpSpPr>
      <p:pic>
        <p:nvPicPr>
          <p:cNvPr id="117" name="Google Shape;117;p19"/>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18" name="Google Shape;118;p19"/>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9"/>
          <p:cNvSpPr/>
          <p:nvPr/>
        </p:nvSpPr>
        <p:spPr>
          <a:xfrm rot="-5805937">
            <a:off x="2805279" y="-152832"/>
            <a:ext cx="3132212" cy="5501114"/>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txBox="1"/>
          <p:nvPr/>
        </p:nvSpPr>
        <p:spPr>
          <a:xfrm>
            <a:off x="0" y="0"/>
            <a:ext cx="13902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t>Image 3</a:t>
            </a:r>
            <a:endParaRPr sz="3200" b="1"/>
          </a:p>
        </p:txBody>
      </p:sp>
      <p:sp>
        <p:nvSpPr>
          <p:cNvPr id="122" name="Google Shape;122;p19"/>
          <p:cNvSpPr txBox="1"/>
          <p:nvPr/>
        </p:nvSpPr>
        <p:spPr>
          <a:xfrm>
            <a:off x="1843900" y="1339625"/>
            <a:ext cx="5176500" cy="267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a:solidFill>
                  <a:schemeClr val="dk1"/>
                </a:solidFill>
              </a:rPr>
              <a:t>A group of black students leave Little Rock Central High School under state trooper escort and protection after the school began integrating students of different races.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26"/>
        <p:cNvGrpSpPr/>
        <p:nvPr/>
      </p:nvGrpSpPr>
      <p:grpSpPr>
        <a:xfrm>
          <a:off x="0" y="0"/>
          <a:ext cx="0" cy="0"/>
          <a:chOff x="0" y="0"/>
          <a:chExt cx="0" cy="0"/>
        </a:xfrm>
      </p:grpSpPr>
      <p:pic>
        <p:nvPicPr>
          <p:cNvPr id="127" name="Google Shape;127;p20"/>
          <p:cNvPicPr preferRelativeResize="0"/>
          <p:nvPr/>
        </p:nvPicPr>
        <p:blipFill rotWithShape="1">
          <a:blip r:embed="rId3">
            <a:alphaModFix/>
          </a:blip>
          <a:srcRect t="60663"/>
          <a:stretch/>
        </p:blipFill>
        <p:spPr>
          <a:xfrm>
            <a:off x="0" y="2571749"/>
            <a:ext cx="9143999" cy="2569200"/>
          </a:xfrm>
          <a:prstGeom prst="rect">
            <a:avLst/>
          </a:prstGeom>
          <a:noFill/>
          <a:ln>
            <a:noFill/>
          </a:ln>
        </p:spPr>
      </p:pic>
      <p:sp>
        <p:nvSpPr>
          <p:cNvPr id="128" name="Google Shape;128;p20"/>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20"/>
          <p:cNvSpPr/>
          <p:nvPr/>
        </p:nvSpPr>
        <p:spPr>
          <a:xfrm rot="-5806007">
            <a:off x="3561124" y="-743716"/>
            <a:ext cx="3350641" cy="5233584"/>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txBox="1"/>
          <p:nvPr/>
        </p:nvSpPr>
        <p:spPr>
          <a:xfrm>
            <a:off x="0" y="0"/>
            <a:ext cx="13902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t>Image 4</a:t>
            </a:r>
            <a:endParaRPr sz="3200" b="1"/>
          </a:p>
        </p:txBody>
      </p:sp>
      <p:pic>
        <p:nvPicPr>
          <p:cNvPr id="132" name="Google Shape;132;p20"/>
          <p:cNvPicPr preferRelativeResize="0"/>
          <p:nvPr/>
        </p:nvPicPr>
        <p:blipFill>
          <a:blip r:embed="rId4">
            <a:alphaModFix/>
          </a:blip>
          <a:stretch>
            <a:fillRect/>
          </a:stretch>
        </p:blipFill>
        <p:spPr>
          <a:xfrm>
            <a:off x="3208450" y="426821"/>
            <a:ext cx="4056000" cy="2892500"/>
          </a:xfrm>
          <a:prstGeom prst="rect">
            <a:avLst/>
          </a:prstGeom>
          <a:noFill/>
          <a:ln>
            <a:noFill/>
          </a:ln>
        </p:spPr>
      </p:pic>
      <p:sp>
        <p:nvSpPr>
          <p:cNvPr id="133" name="Google Shape;133;p20"/>
          <p:cNvSpPr/>
          <p:nvPr/>
        </p:nvSpPr>
        <p:spPr>
          <a:xfrm>
            <a:off x="314225" y="4018875"/>
            <a:ext cx="8666100" cy="104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a:t>A young boy drinks from a segregated water fountain, all public facilities were segregated under the separate but equal, segregation laws.</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7"/>
        <p:cNvGrpSpPr/>
        <p:nvPr/>
      </p:nvGrpSpPr>
      <p:grpSpPr>
        <a:xfrm>
          <a:off x="0" y="0"/>
          <a:ext cx="0" cy="0"/>
          <a:chOff x="0" y="0"/>
          <a:chExt cx="0" cy="0"/>
        </a:xfrm>
      </p:grpSpPr>
      <p:pic>
        <p:nvPicPr>
          <p:cNvPr id="138" name="Google Shape;138;p21"/>
          <p:cNvPicPr preferRelativeResize="0"/>
          <p:nvPr/>
        </p:nvPicPr>
        <p:blipFill rotWithShape="1">
          <a:blip r:embed="rId3">
            <a:alphaModFix/>
          </a:blip>
          <a:srcRect t="60663"/>
          <a:stretch/>
        </p:blipFill>
        <p:spPr>
          <a:xfrm>
            <a:off x="0" y="2571749"/>
            <a:ext cx="9143999" cy="2569200"/>
          </a:xfrm>
          <a:prstGeom prst="rect">
            <a:avLst/>
          </a:prstGeom>
          <a:noFill/>
          <a:ln>
            <a:noFill/>
          </a:ln>
        </p:spPr>
      </p:pic>
      <p:sp>
        <p:nvSpPr>
          <p:cNvPr id="139" name="Google Shape;139;p21"/>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1"/>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21"/>
          <p:cNvSpPr/>
          <p:nvPr/>
        </p:nvSpPr>
        <p:spPr>
          <a:xfrm rot="-5806007">
            <a:off x="2896674" y="-45041"/>
            <a:ext cx="3350641" cy="5233584"/>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txBox="1"/>
          <p:nvPr/>
        </p:nvSpPr>
        <p:spPr>
          <a:xfrm>
            <a:off x="0" y="0"/>
            <a:ext cx="13902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t>Image 4</a:t>
            </a:r>
            <a:endParaRPr sz="3200" b="1"/>
          </a:p>
        </p:txBody>
      </p:sp>
      <p:sp>
        <p:nvSpPr>
          <p:cNvPr id="143" name="Google Shape;143;p21"/>
          <p:cNvSpPr txBox="1"/>
          <p:nvPr/>
        </p:nvSpPr>
        <p:spPr>
          <a:xfrm>
            <a:off x="2438550" y="1562850"/>
            <a:ext cx="4408500" cy="212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a:solidFill>
                  <a:schemeClr val="dk1"/>
                </a:solidFill>
              </a:rPr>
              <a:t>A young boy drinks from a segregated water fountain, all public facilities were segregated under the separate but equal, segregation laws.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465</Words>
  <Application>Microsoft Office PowerPoint</Application>
  <PresentationFormat>On-screen Show (16:9)</PresentationFormat>
  <Paragraphs>34</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Lato</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Stephen Masyada</cp:lastModifiedBy>
  <cp:revision>1</cp:revision>
  <dcterms:modified xsi:type="dcterms:W3CDTF">2020-08-08T03:34:22Z</dcterms:modified>
</cp:coreProperties>
</file>