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be3706daf6_0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be3706daf6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be3706daf6_0_1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be3706daf6_0_1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be3706daf6_0_1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be3706daf6_0_1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be3706daf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be3706daf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be3706daf6_0_1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be3706daf6_0_1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be3706daf6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be3706daf6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be3706daf6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be3706daf6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be3706daf6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be3706daf6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be3706daf6_0_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be3706daf6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be3706daf6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be3706daf6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be3706daf6_0_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be3706daf6_0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be3706daf6_0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be3706daf6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be3706daf6_0_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be3706daf6_0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a:off x="1282275" y="1206050"/>
            <a:ext cx="6814500" cy="2401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4800">
                <a:solidFill>
                  <a:srgbClr val="0B5394"/>
                </a:solidFill>
              </a:rPr>
              <a:t>SS.7.C.2.8 </a:t>
            </a:r>
            <a:endParaRPr sz="4800">
              <a:solidFill>
                <a:srgbClr val="0B5394"/>
              </a:solidFill>
            </a:endParaRPr>
          </a:p>
          <a:p>
            <a:pPr indent="0" lvl="0" marL="0" rtl="0" algn="ctr">
              <a:spcBef>
                <a:spcPts val="0"/>
              </a:spcBef>
              <a:spcAft>
                <a:spcPts val="0"/>
              </a:spcAft>
              <a:buNone/>
            </a:pPr>
            <a:r>
              <a:rPr lang="en" sz="4800">
                <a:solidFill>
                  <a:srgbClr val="990000"/>
                </a:solidFill>
              </a:rPr>
              <a:t>Political Parties </a:t>
            </a:r>
            <a:endParaRPr sz="4800">
              <a:solidFill>
                <a:srgbClr val="990000"/>
              </a:solidFill>
            </a:endParaRPr>
          </a:p>
          <a:p>
            <a:pPr indent="0" lvl="0" marL="0" rtl="0" algn="ctr">
              <a:spcBef>
                <a:spcPts val="0"/>
              </a:spcBef>
              <a:spcAft>
                <a:spcPts val="0"/>
              </a:spcAft>
              <a:buNone/>
            </a:pPr>
            <a:r>
              <a:rPr lang="en" sz="4800">
                <a:solidFill>
                  <a:srgbClr val="990000"/>
                </a:solidFill>
              </a:rPr>
              <a:t>Corners </a:t>
            </a:r>
            <a:r>
              <a:rPr lang="en" sz="4800">
                <a:solidFill>
                  <a:srgbClr val="990000"/>
                </a:solidFill>
              </a:rPr>
              <a:t>Activity</a:t>
            </a:r>
            <a:endParaRPr/>
          </a:p>
        </p:txBody>
      </p:sp>
      <p:sp>
        <p:nvSpPr>
          <p:cNvPr id="55" name="Google Shape;55;p13"/>
          <p:cNvSpPr txBox="1"/>
          <p:nvPr/>
        </p:nvSpPr>
        <p:spPr>
          <a:xfrm>
            <a:off x="311700" y="4043700"/>
            <a:ext cx="8520600" cy="3309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950">
                <a:solidFill>
                  <a:srgbClr val="000000"/>
                </a:solidFill>
              </a:rPr>
              <a:t>This resource series was developed in partnership between OCPS civics teachers and the Lou Frey Institute.</a:t>
            </a:r>
            <a:endParaRPr sz="1800"/>
          </a:p>
        </p:txBody>
      </p:sp>
      <p:pic>
        <p:nvPicPr>
          <p:cNvPr id="56" name="Google Shape;56;p13"/>
          <p:cNvPicPr preferRelativeResize="0"/>
          <p:nvPr/>
        </p:nvPicPr>
        <p:blipFill>
          <a:blip r:embed="rId3">
            <a:alphaModFix/>
          </a:blip>
          <a:stretch>
            <a:fillRect/>
          </a:stretch>
        </p:blipFill>
        <p:spPr>
          <a:xfrm>
            <a:off x="2421775" y="4481947"/>
            <a:ext cx="1721876" cy="441103"/>
          </a:xfrm>
          <a:prstGeom prst="rect">
            <a:avLst/>
          </a:prstGeom>
          <a:noFill/>
          <a:ln>
            <a:noFill/>
          </a:ln>
        </p:spPr>
      </p:pic>
      <p:pic>
        <p:nvPicPr>
          <p:cNvPr id="57" name="Google Shape;57;p13"/>
          <p:cNvPicPr preferRelativeResize="0"/>
          <p:nvPr/>
        </p:nvPicPr>
        <p:blipFill>
          <a:blip r:embed="rId4">
            <a:alphaModFix/>
          </a:blip>
          <a:stretch>
            <a:fillRect/>
          </a:stretch>
        </p:blipFill>
        <p:spPr>
          <a:xfrm>
            <a:off x="5254600" y="4452350"/>
            <a:ext cx="1721875" cy="5003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2"/>
          <p:cNvSpPr txBox="1"/>
          <p:nvPr>
            <p:ph type="title"/>
          </p:nvPr>
        </p:nvSpPr>
        <p:spPr>
          <a:xfrm>
            <a:off x="311700" y="27340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85200C"/>
                </a:solidFill>
              </a:rPr>
              <a:t>Republican</a:t>
            </a:r>
            <a:r>
              <a:rPr b="1" lang="en"/>
              <a:t> or </a:t>
            </a:r>
            <a:r>
              <a:rPr b="1" lang="en">
                <a:solidFill>
                  <a:srgbClr val="1155CC"/>
                </a:solidFill>
              </a:rPr>
              <a:t>Democrat</a:t>
            </a:r>
            <a:r>
              <a:rPr b="1" lang="en"/>
              <a:t>?</a:t>
            </a:r>
            <a:endParaRPr b="1"/>
          </a:p>
        </p:txBody>
      </p:sp>
      <p:sp>
        <p:nvSpPr>
          <p:cNvPr id="118" name="Google Shape;118;p22"/>
          <p:cNvSpPr txBox="1"/>
          <p:nvPr>
            <p:ph idx="1" type="body"/>
          </p:nvPr>
        </p:nvSpPr>
        <p:spPr>
          <a:xfrm>
            <a:off x="268350" y="941350"/>
            <a:ext cx="8520600" cy="2607900"/>
          </a:xfrm>
          <a:prstGeom prst="rect">
            <a:avLst/>
          </a:prstGeom>
        </p:spPr>
        <p:txBody>
          <a:bodyPr anchorCtr="0" anchor="t" bIns="91425" lIns="91425" spcFirstLastPara="1" rIns="91425" wrap="square" tIns="91425">
            <a:noAutofit/>
          </a:bodyPr>
          <a:lstStyle/>
          <a:p>
            <a:pPr indent="457200" lvl="0" marL="0" rtl="0" algn="just">
              <a:spcBef>
                <a:spcPts val="0"/>
              </a:spcBef>
              <a:spcAft>
                <a:spcPts val="0"/>
              </a:spcAft>
              <a:buNone/>
            </a:pPr>
            <a:r>
              <a:rPr lang="en" sz="3000">
                <a:solidFill>
                  <a:srgbClr val="000000"/>
                </a:solidFill>
              </a:rPr>
              <a:t>Jorge believes that there are too many regulations by the government and regulations impact job growth as well as the expansion of the economy. </a:t>
            </a:r>
            <a:endParaRPr sz="3000">
              <a:solidFill>
                <a:srgbClr val="000000"/>
              </a:solidFill>
            </a:endParaRPr>
          </a:p>
          <a:p>
            <a:pPr indent="0" lvl="0" marL="0" rtl="0" algn="just">
              <a:spcBef>
                <a:spcPts val="1200"/>
              </a:spcBef>
              <a:spcAft>
                <a:spcPts val="1200"/>
              </a:spcAft>
              <a:buNone/>
            </a:pPr>
            <a:r>
              <a:rPr lang="en" sz="3000">
                <a:solidFill>
                  <a:srgbClr val="000000"/>
                </a:solidFill>
              </a:rPr>
              <a:t>Jorge most likely holds views aligned to which party platform?</a:t>
            </a:r>
            <a:endParaRPr sz="3000">
              <a:solidFill>
                <a:srgbClr val="000000"/>
              </a:solidFill>
            </a:endParaRPr>
          </a:p>
        </p:txBody>
      </p:sp>
      <p:sp>
        <p:nvSpPr>
          <p:cNvPr id="119" name="Google Shape;119;p22"/>
          <p:cNvSpPr txBox="1"/>
          <p:nvPr/>
        </p:nvSpPr>
        <p:spPr>
          <a:xfrm>
            <a:off x="159750" y="4589725"/>
            <a:ext cx="87378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000"/>
              <a:t>ANSWER: </a:t>
            </a:r>
            <a:r>
              <a:rPr b="1" lang="en" sz="2800">
                <a:solidFill>
                  <a:srgbClr val="85200C"/>
                </a:solidFill>
              </a:rPr>
              <a:t>Republican Party</a:t>
            </a:r>
            <a:endParaRPr sz="20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9"/>
                                        </p:tgtEl>
                                        <p:attrNameLst>
                                          <p:attrName>style.visibility</p:attrName>
                                        </p:attrNameLst>
                                      </p:cBhvr>
                                      <p:to>
                                        <p:strVal val="visible"/>
                                      </p:to>
                                    </p:set>
                                    <p:animEffect filter="fade" transition="in">
                                      <p:cBhvr>
                                        <p:cTn dur="1000"/>
                                        <p:tgtEl>
                                          <p:spTgt spid="11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3"/>
          <p:cNvSpPr txBox="1"/>
          <p:nvPr>
            <p:ph type="title"/>
          </p:nvPr>
        </p:nvSpPr>
        <p:spPr>
          <a:xfrm>
            <a:off x="311700" y="27340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85200C"/>
                </a:solidFill>
              </a:rPr>
              <a:t>Republican</a:t>
            </a:r>
            <a:r>
              <a:rPr b="1" lang="en"/>
              <a:t> or </a:t>
            </a:r>
            <a:r>
              <a:rPr b="1" lang="en">
                <a:solidFill>
                  <a:srgbClr val="1155CC"/>
                </a:solidFill>
              </a:rPr>
              <a:t>Democrat</a:t>
            </a:r>
            <a:r>
              <a:rPr b="1" lang="en"/>
              <a:t>?</a:t>
            </a:r>
            <a:endParaRPr b="1"/>
          </a:p>
        </p:txBody>
      </p:sp>
      <p:sp>
        <p:nvSpPr>
          <p:cNvPr id="125" name="Google Shape;125;p23"/>
          <p:cNvSpPr txBox="1"/>
          <p:nvPr>
            <p:ph idx="1" type="body"/>
          </p:nvPr>
        </p:nvSpPr>
        <p:spPr>
          <a:xfrm>
            <a:off x="287875" y="1119100"/>
            <a:ext cx="8520600" cy="2607900"/>
          </a:xfrm>
          <a:prstGeom prst="rect">
            <a:avLst/>
          </a:prstGeom>
        </p:spPr>
        <p:txBody>
          <a:bodyPr anchorCtr="0" anchor="t" bIns="91425" lIns="91425" spcFirstLastPara="1" rIns="91425" wrap="square" tIns="91425">
            <a:noAutofit/>
          </a:bodyPr>
          <a:lstStyle/>
          <a:p>
            <a:pPr indent="457200" lvl="0" marL="0" rtl="0" algn="just">
              <a:spcBef>
                <a:spcPts val="0"/>
              </a:spcBef>
              <a:spcAft>
                <a:spcPts val="0"/>
              </a:spcAft>
              <a:buNone/>
            </a:pPr>
            <a:r>
              <a:rPr lang="en" sz="3100">
                <a:solidFill>
                  <a:srgbClr val="000000"/>
                </a:solidFill>
              </a:rPr>
              <a:t>Tina supports some form of government-run universal </a:t>
            </a:r>
            <a:r>
              <a:rPr lang="en" sz="3100">
                <a:solidFill>
                  <a:srgbClr val="000000"/>
                </a:solidFill>
              </a:rPr>
              <a:t>health care</a:t>
            </a:r>
            <a:r>
              <a:rPr lang="en" sz="3100">
                <a:solidFill>
                  <a:srgbClr val="000000"/>
                </a:solidFill>
              </a:rPr>
              <a:t> and protection from pre-existing health conditions. </a:t>
            </a:r>
            <a:endParaRPr sz="3100">
              <a:solidFill>
                <a:srgbClr val="000000"/>
              </a:solidFill>
            </a:endParaRPr>
          </a:p>
          <a:p>
            <a:pPr indent="0" lvl="0" marL="0" rtl="0" algn="just">
              <a:spcBef>
                <a:spcPts val="1200"/>
              </a:spcBef>
              <a:spcAft>
                <a:spcPts val="1200"/>
              </a:spcAft>
              <a:buNone/>
            </a:pPr>
            <a:r>
              <a:rPr lang="en" sz="3100">
                <a:solidFill>
                  <a:srgbClr val="000000"/>
                </a:solidFill>
              </a:rPr>
              <a:t>Tina most likely holds views aligned with which party platform?</a:t>
            </a:r>
            <a:endParaRPr sz="3100">
              <a:solidFill>
                <a:srgbClr val="000000"/>
              </a:solidFill>
            </a:endParaRPr>
          </a:p>
        </p:txBody>
      </p:sp>
      <p:sp>
        <p:nvSpPr>
          <p:cNvPr id="126" name="Google Shape;126;p23"/>
          <p:cNvSpPr txBox="1"/>
          <p:nvPr/>
        </p:nvSpPr>
        <p:spPr>
          <a:xfrm>
            <a:off x="159750" y="4589725"/>
            <a:ext cx="87378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000"/>
              <a:t>ANSWER: </a:t>
            </a:r>
            <a:r>
              <a:rPr b="1" lang="en" sz="2800">
                <a:solidFill>
                  <a:srgbClr val="1155CC"/>
                </a:solidFill>
              </a:rPr>
              <a:t>Democratic Party</a:t>
            </a:r>
            <a:endParaRPr sz="20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6"/>
                                        </p:tgtEl>
                                        <p:attrNameLst>
                                          <p:attrName>style.visibility</p:attrName>
                                        </p:attrNameLst>
                                      </p:cBhvr>
                                      <p:to>
                                        <p:strVal val="visible"/>
                                      </p:to>
                                    </p:set>
                                    <p:animEffect filter="fade" transition="in">
                                      <p:cBhvr>
                                        <p:cTn dur="1000"/>
                                        <p:tgtEl>
                                          <p:spTgt spid="12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4"/>
          <p:cNvSpPr txBox="1"/>
          <p:nvPr>
            <p:ph type="title"/>
          </p:nvPr>
        </p:nvSpPr>
        <p:spPr>
          <a:xfrm>
            <a:off x="311700" y="27340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85200C"/>
                </a:solidFill>
              </a:rPr>
              <a:t>Republican</a:t>
            </a:r>
            <a:r>
              <a:rPr b="1" lang="en"/>
              <a:t> or </a:t>
            </a:r>
            <a:r>
              <a:rPr b="1" lang="en">
                <a:solidFill>
                  <a:srgbClr val="1155CC"/>
                </a:solidFill>
              </a:rPr>
              <a:t>Democrat</a:t>
            </a:r>
            <a:r>
              <a:rPr b="1" lang="en"/>
              <a:t>?</a:t>
            </a:r>
            <a:endParaRPr b="1"/>
          </a:p>
        </p:txBody>
      </p:sp>
      <p:sp>
        <p:nvSpPr>
          <p:cNvPr id="132" name="Google Shape;132;p24"/>
          <p:cNvSpPr txBox="1"/>
          <p:nvPr>
            <p:ph idx="1" type="body"/>
          </p:nvPr>
        </p:nvSpPr>
        <p:spPr>
          <a:xfrm>
            <a:off x="287875" y="1119100"/>
            <a:ext cx="8034000" cy="2607900"/>
          </a:xfrm>
          <a:prstGeom prst="rect">
            <a:avLst/>
          </a:prstGeom>
        </p:spPr>
        <p:txBody>
          <a:bodyPr anchorCtr="0" anchor="t" bIns="91425" lIns="91425" spcFirstLastPara="1" rIns="91425" wrap="square" tIns="91425">
            <a:noAutofit/>
          </a:bodyPr>
          <a:lstStyle/>
          <a:p>
            <a:pPr indent="457200" lvl="0" marL="0" rtl="0" algn="just">
              <a:spcBef>
                <a:spcPts val="0"/>
              </a:spcBef>
              <a:spcAft>
                <a:spcPts val="0"/>
              </a:spcAft>
              <a:buNone/>
            </a:pPr>
            <a:r>
              <a:rPr lang="en" sz="3000">
                <a:solidFill>
                  <a:srgbClr val="000000"/>
                </a:solidFill>
              </a:rPr>
              <a:t>Anisa supports a pathway to </a:t>
            </a:r>
            <a:r>
              <a:rPr lang="en" sz="3000">
                <a:solidFill>
                  <a:srgbClr val="000000"/>
                </a:solidFill>
              </a:rPr>
              <a:t>citizenship</a:t>
            </a:r>
            <a:r>
              <a:rPr lang="en" sz="3000">
                <a:solidFill>
                  <a:srgbClr val="000000"/>
                </a:solidFill>
              </a:rPr>
              <a:t> for undocumented immigrants. </a:t>
            </a:r>
            <a:endParaRPr sz="3000">
              <a:solidFill>
                <a:srgbClr val="000000"/>
              </a:solidFill>
            </a:endParaRPr>
          </a:p>
          <a:p>
            <a:pPr indent="0" lvl="0" marL="0" rtl="0" algn="just">
              <a:spcBef>
                <a:spcPts val="1200"/>
              </a:spcBef>
              <a:spcAft>
                <a:spcPts val="0"/>
              </a:spcAft>
              <a:buNone/>
            </a:pPr>
            <a:r>
              <a:t/>
            </a:r>
            <a:endParaRPr sz="3000">
              <a:solidFill>
                <a:srgbClr val="000000"/>
              </a:solidFill>
            </a:endParaRPr>
          </a:p>
          <a:p>
            <a:pPr indent="0" lvl="0" marL="0" rtl="0" algn="just">
              <a:spcBef>
                <a:spcPts val="1200"/>
              </a:spcBef>
              <a:spcAft>
                <a:spcPts val="1200"/>
              </a:spcAft>
              <a:buClr>
                <a:schemeClr val="dk1"/>
              </a:buClr>
              <a:buSzPts val="1100"/>
              <a:buFont typeface="Arial"/>
              <a:buNone/>
            </a:pPr>
            <a:r>
              <a:rPr lang="en" sz="3100">
                <a:solidFill>
                  <a:schemeClr val="dk1"/>
                </a:solidFill>
              </a:rPr>
              <a:t>Anisa</a:t>
            </a:r>
            <a:r>
              <a:rPr lang="en" sz="3100">
                <a:solidFill>
                  <a:schemeClr val="dk1"/>
                </a:solidFill>
              </a:rPr>
              <a:t> most likely holds views aligned with which party platform?</a:t>
            </a:r>
            <a:endParaRPr sz="3000">
              <a:solidFill>
                <a:srgbClr val="000000"/>
              </a:solidFill>
            </a:endParaRPr>
          </a:p>
        </p:txBody>
      </p:sp>
      <p:sp>
        <p:nvSpPr>
          <p:cNvPr id="133" name="Google Shape;133;p24"/>
          <p:cNvSpPr txBox="1"/>
          <p:nvPr/>
        </p:nvSpPr>
        <p:spPr>
          <a:xfrm>
            <a:off x="159750" y="4589725"/>
            <a:ext cx="87378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000"/>
              <a:t>ANSWER: </a:t>
            </a:r>
            <a:r>
              <a:rPr b="1" lang="en" sz="2800">
                <a:solidFill>
                  <a:srgbClr val="1155CC"/>
                </a:solidFill>
              </a:rPr>
              <a:t>Democratic Party</a:t>
            </a:r>
            <a:endParaRPr sz="20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3"/>
                                        </p:tgtEl>
                                        <p:attrNameLst>
                                          <p:attrName>style.visibility</p:attrName>
                                        </p:attrNameLst>
                                      </p:cBhvr>
                                      <p:to>
                                        <p:strVal val="visible"/>
                                      </p:to>
                                    </p:set>
                                    <p:animEffect filter="fade" transition="in">
                                      <p:cBhvr>
                                        <p:cTn dur="1000"/>
                                        <p:tgtEl>
                                          <p:spTgt spid="13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5"/>
          <p:cNvSpPr txBox="1"/>
          <p:nvPr>
            <p:ph type="title"/>
          </p:nvPr>
        </p:nvSpPr>
        <p:spPr>
          <a:xfrm>
            <a:off x="311700" y="2543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1155CC"/>
                </a:solidFill>
              </a:rPr>
              <a:t>Now let’s review...</a:t>
            </a:r>
            <a:endParaRPr>
              <a:solidFill>
                <a:srgbClr val="1155CC"/>
              </a:solidFill>
            </a:endParaRPr>
          </a:p>
        </p:txBody>
      </p:sp>
      <p:sp>
        <p:nvSpPr>
          <p:cNvPr id="139" name="Google Shape;139;p25"/>
          <p:cNvSpPr txBox="1"/>
          <p:nvPr>
            <p:ph idx="1" type="body"/>
          </p:nvPr>
        </p:nvSpPr>
        <p:spPr>
          <a:xfrm>
            <a:off x="311700" y="1009475"/>
            <a:ext cx="8520600" cy="3416400"/>
          </a:xfrm>
          <a:prstGeom prst="rect">
            <a:avLst/>
          </a:prstGeom>
        </p:spPr>
        <p:txBody>
          <a:bodyPr anchorCtr="0" anchor="t" bIns="91425" lIns="91425" spcFirstLastPara="1" rIns="91425" wrap="square" tIns="91425">
            <a:normAutofit/>
          </a:bodyPr>
          <a:lstStyle/>
          <a:p>
            <a:pPr indent="-381000" lvl="0" marL="457200" rtl="0" algn="l">
              <a:lnSpc>
                <a:spcPct val="100000"/>
              </a:lnSpc>
              <a:spcBef>
                <a:spcPts val="0"/>
              </a:spcBef>
              <a:spcAft>
                <a:spcPts val="0"/>
              </a:spcAft>
              <a:buClr>
                <a:srgbClr val="990000"/>
              </a:buClr>
              <a:buSzPts val="2400"/>
              <a:buChar char="●"/>
            </a:pPr>
            <a:r>
              <a:rPr lang="en" sz="2400">
                <a:solidFill>
                  <a:srgbClr val="990000"/>
                </a:solidFill>
              </a:rPr>
              <a:t>What is the main difference in ideas about government between the two major U.S. political parties, Democrats and Republicans?</a:t>
            </a:r>
            <a:br>
              <a:rPr lang="en" sz="2400">
                <a:solidFill>
                  <a:srgbClr val="990000"/>
                </a:solidFill>
              </a:rPr>
            </a:br>
            <a:endParaRPr sz="2400">
              <a:solidFill>
                <a:srgbClr val="990000"/>
              </a:solidFill>
            </a:endParaRPr>
          </a:p>
          <a:p>
            <a:pPr indent="-381000" lvl="0" marL="457200" rtl="0" algn="l">
              <a:lnSpc>
                <a:spcPct val="100000"/>
              </a:lnSpc>
              <a:spcBef>
                <a:spcPts val="0"/>
              </a:spcBef>
              <a:spcAft>
                <a:spcPts val="0"/>
              </a:spcAft>
              <a:buClr>
                <a:srgbClr val="1155CC"/>
              </a:buClr>
              <a:buSzPts val="2400"/>
              <a:buChar char="●"/>
            </a:pPr>
            <a:r>
              <a:rPr lang="en" sz="2400">
                <a:solidFill>
                  <a:srgbClr val="1155CC"/>
                </a:solidFill>
              </a:rPr>
              <a:t>Do you think there should be more than two major political parties in the United States? Why or why not?</a:t>
            </a:r>
            <a:br>
              <a:rPr lang="en" sz="2400">
                <a:solidFill>
                  <a:srgbClr val="1155CC"/>
                </a:solidFill>
              </a:rPr>
            </a:br>
            <a:endParaRPr sz="2400">
              <a:solidFill>
                <a:srgbClr val="1155CC"/>
              </a:solidFill>
            </a:endParaRPr>
          </a:p>
          <a:p>
            <a:pPr indent="-381000" lvl="0" marL="457200" rtl="0" algn="l">
              <a:lnSpc>
                <a:spcPct val="100000"/>
              </a:lnSpc>
              <a:spcBef>
                <a:spcPts val="0"/>
              </a:spcBef>
              <a:spcAft>
                <a:spcPts val="0"/>
              </a:spcAft>
              <a:buClr>
                <a:srgbClr val="990000"/>
              </a:buClr>
              <a:buSzPts val="2400"/>
              <a:buChar char="●"/>
            </a:pPr>
            <a:r>
              <a:rPr lang="en" sz="2400">
                <a:solidFill>
                  <a:srgbClr val="990000"/>
                </a:solidFill>
              </a:rPr>
              <a:t>Is there something you still do not understand?</a:t>
            </a:r>
            <a:endParaRPr sz="2400">
              <a:solidFill>
                <a:srgbClr val="99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6"/>
          <p:cNvSpPr txBox="1"/>
          <p:nvPr>
            <p:ph type="title"/>
          </p:nvPr>
        </p:nvSpPr>
        <p:spPr>
          <a:xfrm>
            <a:off x="311700" y="2543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1155CC"/>
                </a:solidFill>
              </a:rPr>
              <a:t>Exit Slip</a:t>
            </a:r>
            <a:endParaRPr>
              <a:solidFill>
                <a:srgbClr val="1155CC"/>
              </a:solidFill>
            </a:endParaRPr>
          </a:p>
        </p:txBody>
      </p:sp>
      <p:sp>
        <p:nvSpPr>
          <p:cNvPr id="145" name="Google Shape;145;p26"/>
          <p:cNvSpPr txBox="1"/>
          <p:nvPr>
            <p:ph idx="1" type="body"/>
          </p:nvPr>
        </p:nvSpPr>
        <p:spPr>
          <a:xfrm>
            <a:off x="311700" y="1009475"/>
            <a:ext cx="8520600" cy="3416400"/>
          </a:xfrm>
          <a:prstGeom prst="rect">
            <a:avLst/>
          </a:prstGeom>
        </p:spPr>
        <p:txBody>
          <a:bodyPr anchorCtr="0" anchor="t" bIns="91425" lIns="91425" spcFirstLastPara="1" rIns="91425" wrap="square" tIns="91425">
            <a:normAutofit/>
          </a:bodyPr>
          <a:lstStyle/>
          <a:p>
            <a:pPr indent="-400050" lvl="0" marL="457200" rtl="0" algn="l">
              <a:lnSpc>
                <a:spcPct val="100000"/>
              </a:lnSpc>
              <a:spcBef>
                <a:spcPts val="0"/>
              </a:spcBef>
              <a:spcAft>
                <a:spcPts val="0"/>
              </a:spcAft>
              <a:buClr>
                <a:srgbClr val="990000"/>
              </a:buClr>
              <a:buSzPts val="2700"/>
              <a:buChar char="●"/>
            </a:pPr>
            <a:r>
              <a:rPr lang="en" sz="2700">
                <a:solidFill>
                  <a:srgbClr val="990000"/>
                </a:solidFill>
              </a:rPr>
              <a:t>Time to show what you learned!</a:t>
            </a:r>
            <a:br>
              <a:rPr lang="en" sz="2700">
                <a:solidFill>
                  <a:srgbClr val="990000"/>
                </a:solidFill>
              </a:rPr>
            </a:br>
            <a:endParaRPr sz="2700">
              <a:solidFill>
                <a:srgbClr val="990000"/>
              </a:solidFill>
            </a:endParaRPr>
          </a:p>
          <a:p>
            <a:pPr indent="-400050" lvl="1" marL="914400" rtl="0" algn="l">
              <a:lnSpc>
                <a:spcPct val="100000"/>
              </a:lnSpc>
              <a:spcBef>
                <a:spcPts val="0"/>
              </a:spcBef>
              <a:spcAft>
                <a:spcPts val="0"/>
              </a:spcAft>
              <a:buClr>
                <a:srgbClr val="1155CC"/>
              </a:buClr>
              <a:buSzPts val="2700"/>
              <a:buChar char="○"/>
            </a:pPr>
            <a:r>
              <a:rPr lang="en" sz="2700">
                <a:solidFill>
                  <a:srgbClr val="1155CC"/>
                </a:solidFill>
              </a:rPr>
              <a:t>Please complete the exit slip showing me what you learned from today’s corners activity.</a:t>
            </a:r>
            <a:endParaRPr sz="2700">
              <a:solidFill>
                <a:srgbClr val="99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4"/>
          <p:cNvSpPr txBox="1"/>
          <p:nvPr>
            <p:ph type="title"/>
          </p:nvPr>
        </p:nvSpPr>
        <p:spPr>
          <a:xfrm>
            <a:off x="311700" y="2877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u="sng"/>
              <a:t>Directions</a:t>
            </a:r>
            <a:r>
              <a:rPr lang="en"/>
              <a:t>:</a:t>
            </a:r>
            <a:endParaRPr/>
          </a:p>
        </p:txBody>
      </p:sp>
      <p:sp>
        <p:nvSpPr>
          <p:cNvPr id="63" name="Google Shape;63;p14"/>
          <p:cNvSpPr txBox="1"/>
          <p:nvPr>
            <p:ph idx="1" type="body"/>
          </p:nvPr>
        </p:nvSpPr>
        <p:spPr>
          <a:xfrm>
            <a:off x="311700" y="1062175"/>
            <a:ext cx="8604900" cy="35067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solidFill>
                  <a:srgbClr val="000000"/>
                </a:solidFill>
              </a:rPr>
              <a:t>We will review the different beliefs and ideas of government of the two major political parties in the United States: </a:t>
            </a:r>
            <a:r>
              <a:rPr b="1" lang="en">
                <a:solidFill>
                  <a:srgbClr val="A61C00"/>
                </a:solidFill>
              </a:rPr>
              <a:t>Republicans</a:t>
            </a:r>
            <a:r>
              <a:rPr lang="en"/>
              <a:t> </a:t>
            </a:r>
            <a:r>
              <a:rPr lang="en">
                <a:solidFill>
                  <a:srgbClr val="000000"/>
                </a:solidFill>
              </a:rPr>
              <a:t>and </a:t>
            </a:r>
            <a:r>
              <a:rPr b="1" lang="en">
                <a:solidFill>
                  <a:srgbClr val="1155CC"/>
                </a:solidFill>
              </a:rPr>
              <a:t>Democrats</a:t>
            </a:r>
            <a:r>
              <a:rPr lang="en">
                <a:solidFill>
                  <a:srgbClr val="000000"/>
                </a:solidFill>
              </a:rPr>
              <a:t>.</a:t>
            </a:r>
            <a:endParaRPr>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During this activity, you will hear different beliefs of one of the parties OR a statement that a member of one of the parties might make.  After the belief or statement is presented and read aloud, you will move to the appropriate side of the room to indicate if you feel the statement/belief belongs to a Democrat or a Republican.  </a:t>
            </a:r>
            <a:endParaRPr>
              <a:solidFill>
                <a:srgbClr val="000000"/>
              </a:solidFill>
            </a:endParaRPr>
          </a:p>
          <a:p>
            <a:pPr indent="-323850" lvl="1" marL="914400" rtl="0" algn="l">
              <a:spcBef>
                <a:spcPts val="0"/>
              </a:spcBef>
              <a:spcAft>
                <a:spcPts val="0"/>
              </a:spcAft>
              <a:buClr>
                <a:srgbClr val="000000"/>
              </a:buClr>
              <a:buSzPts val="1500"/>
              <a:buChar char="○"/>
            </a:pPr>
            <a:r>
              <a:rPr lang="en" sz="1500">
                <a:solidFill>
                  <a:srgbClr val="000000"/>
                </a:solidFill>
              </a:rPr>
              <a:t>Take a quick moment to review where in the room the signs are/where you should go once we begin.</a:t>
            </a:r>
            <a:endParaRPr sz="1500">
              <a:solidFill>
                <a:srgbClr val="000000"/>
              </a:solidFill>
            </a:endParaRPr>
          </a:p>
          <a:p>
            <a:pPr indent="-323850" lvl="0" marL="457200" rtl="0" algn="l">
              <a:spcBef>
                <a:spcPts val="0"/>
              </a:spcBef>
              <a:spcAft>
                <a:spcPts val="0"/>
              </a:spcAft>
              <a:buClr>
                <a:srgbClr val="000000"/>
              </a:buClr>
              <a:buSzPts val="1500"/>
              <a:buChar char="●"/>
            </a:pPr>
            <a:r>
              <a:rPr lang="en">
                <a:solidFill>
                  <a:schemeClr val="dk1"/>
                </a:solidFill>
              </a:rPr>
              <a:t>Once everyone has chosen their corner, I will reveal the answer.</a:t>
            </a:r>
            <a:endParaRPr sz="1500">
              <a:solidFill>
                <a:srgbClr val="000000"/>
              </a:solidFill>
            </a:endParaRPr>
          </a:p>
          <a:p>
            <a:pPr indent="-317500" lvl="1" marL="914400" rtl="0" algn="l">
              <a:spcBef>
                <a:spcPts val="0"/>
              </a:spcBef>
              <a:spcAft>
                <a:spcPts val="0"/>
              </a:spcAft>
              <a:buClr>
                <a:srgbClr val="000000"/>
              </a:buClr>
              <a:buSzPts val="1400"/>
              <a:buChar char="○"/>
            </a:pPr>
            <a:r>
              <a:rPr lang="en">
                <a:solidFill>
                  <a:srgbClr val="000000"/>
                </a:solidFill>
              </a:rPr>
              <a:t>If you make a mistake - it is OK!  This is review and this is where we LEARN! </a:t>
            </a:r>
            <a:endParaRPr>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5"/>
          <p:cNvSpPr txBox="1"/>
          <p:nvPr>
            <p:ph type="title"/>
          </p:nvPr>
        </p:nvSpPr>
        <p:spPr>
          <a:xfrm>
            <a:off x="311700" y="27340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85200C"/>
                </a:solidFill>
              </a:rPr>
              <a:t>Republican</a:t>
            </a:r>
            <a:r>
              <a:rPr b="1" lang="en"/>
              <a:t> or </a:t>
            </a:r>
            <a:r>
              <a:rPr b="1" lang="en">
                <a:solidFill>
                  <a:srgbClr val="1155CC"/>
                </a:solidFill>
              </a:rPr>
              <a:t>Democrat</a:t>
            </a:r>
            <a:r>
              <a:rPr b="1" lang="en"/>
              <a:t>?</a:t>
            </a:r>
            <a:endParaRPr b="1"/>
          </a:p>
        </p:txBody>
      </p:sp>
      <p:sp>
        <p:nvSpPr>
          <p:cNvPr id="69" name="Google Shape;69;p15"/>
          <p:cNvSpPr txBox="1"/>
          <p:nvPr>
            <p:ph idx="1" type="body"/>
          </p:nvPr>
        </p:nvSpPr>
        <p:spPr>
          <a:xfrm>
            <a:off x="287875" y="1119100"/>
            <a:ext cx="8520600" cy="2607900"/>
          </a:xfrm>
          <a:prstGeom prst="rect">
            <a:avLst/>
          </a:prstGeom>
        </p:spPr>
        <p:txBody>
          <a:bodyPr anchorCtr="0" anchor="t" bIns="91425" lIns="91425" spcFirstLastPara="1" rIns="91425" wrap="square" tIns="91425">
            <a:noAutofit/>
          </a:bodyPr>
          <a:lstStyle/>
          <a:p>
            <a:pPr indent="457200" lvl="0" marL="0" rtl="0" algn="l">
              <a:spcBef>
                <a:spcPts val="0"/>
              </a:spcBef>
              <a:spcAft>
                <a:spcPts val="1200"/>
              </a:spcAft>
              <a:buNone/>
            </a:pPr>
            <a:r>
              <a:rPr lang="en" sz="4400">
                <a:solidFill>
                  <a:srgbClr val="000000"/>
                </a:solidFill>
              </a:rPr>
              <a:t>Believes that the federal government should take a more active role in </a:t>
            </a:r>
            <a:r>
              <a:rPr lang="en" sz="4400">
                <a:solidFill>
                  <a:srgbClr val="000000"/>
                </a:solidFill>
              </a:rPr>
              <a:t>people's</a:t>
            </a:r>
            <a:r>
              <a:rPr lang="en" sz="4400">
                <a:solidFill>
                  <a:srgbClr val="000000"/>
                </a:solidFill>
              </a:rPr>
              <a:t> lives, especially those in need.</a:t>
            </a:r>
            <a:endParaRPr sz="4400">
              <a:solidFill>
                <a:srgbClr val="000000"/>
              </a:solidFill>
            </a:endParaRPr>
          </a:p>
        </p:txBody>
      </p:sp>
      <p:sp>
        <p:nvSpPr>
          <p:cNvPr id="70" name="Google Shape;70;p15"/>
          <p:cNvSpPr txBox="1"/>
          <p:nvPr/>
        </p:nvSpPr>
        <p:spPr>
          <a:xfrm>
            <a:off x="159750" y="4589725"/>
            <a:ext cx="87378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000"/>
              <a:t>ANSWER: </a:t>
            </a:r>
            <a:r>
              <a:rPr b="1" lang="en" sz="2800">
                <a:solidFill>
                  <a:srgbClr val="1155CC"/>
                </a:solidFill>
              </a:rPr>
              <a:t>Democratic Party</a:t>
            </a:r>
            <a:endParaRPr sz="20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0"/>
                                        </p:tgtEl>
                                        <p:attrNameLst>
                                          <p:attrName>style.visibility</p:attrName>
                                        </p:attrNameLst>
                                      </p:cBhvr>
                                      <p:to>
                                        <p:strVal val="visible"/>
                                      </p:to>
                                    </p:set>
                                    <p:animEffect filter="fade" transition="in">
                                      <p:cBhvr>
                                        <p:cTn dur="1000"/>
                                        <p:tgtEl>
                                          <p:spTgt spid="7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6"/>
          <p:cNvSpPr txBox="1"/>
          <p:nvPr>
            <p:ph type="title"/>
          </p:nvPr>
        </p:nvSpPr>
        <p:spPr>
          <a:xfrm>
            <a:off x="311700" y="27340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85200C"/>
                </a:solidFill>
              </a:rPr>
              <a:t>Republican</a:t>
            </a:r>
            <a:r>
              <a:rPr b="1" lang="en"/>
              <a:t> or </a:t>
            </a:r>
            <a:r>
              <a:rPr b="1" lang="en">
                <a:solidFill>
                  <a:srgbClr val="1155CC"/>
                </a:solidFill>
              </a:rPr>
              <a:t>Democrat</a:t>
            </a:r>
            <a:r>
              <a:rPr b="1" lang="en"/>
              <a:t>?</a:t>
            </a:r>
            <a:endParaRPr b="1"/>
          </a:p>
        </p:txBody>
      </p:sp>
      <p:sp>
        <p:nvSpPr>
          <p:cNvPr id="76" name="Google Shape;76;p16"/>
          <p:cNvSpPr txBox="1"/>
          <p:nvPr>
            <p:ph idx="1" type="body"/>
          </p:nvPr>
        </p:nvSpPr>
        <p:spPr>
          <a:xfrm>
            <a:off x="287875" y="1119100"/>
            <a:ext cx="8122200" cy="2607900"/>
          </a:xfrm>
          <a:prstGeom prst="rect">
            <a:avLst/>
          </a:prstGeom>
        </p:spPr>
        <p:txBody>
          <a:bodyPr anchorCtr="0" anchor="t" bIns="91425" lIns="91425" spcFirstLastPara="1" rIns="91425" wrap="square" tIns="91425">
            <a:noAutofit/>
          </a:bodyPr>
          <a:lstStyle/>
          <a:p>
            <a:pPr indent="457200" lvl="0" marL="0" rtl="0" algn="l">
              <a:spcBef>
                <a:spcPts val="0"/>
              </a:spcBef>
              <a:spcAft>
                <a:spcPts val="1200"/>
              </a:spcAft>
              <a:buNone/>
            </a:pPr>
            <a:r>
              <a:rPr lang="en" sz="4400">
                <a:solidFill>
                  <a:srgbClr val="000000"/>
                </a:solidFill>
              </a:rPr>
              <a:t>Supports lowering taxes and government spending, however, they believe in an increase in military spending.</a:t>
            </a:r>
            <a:endParaRPr sz="4400">
              <a:solidFill>
                <a:srgbClr val="000000"/>
              </a:solidFill>
            </a:endParaRPr>
          </a:p>
        </p:txBody>
      </p:sp>
      <p:sp>
        <p:nvSpPr>
          <p:cNvPr id="77" name="Google Shape;77;p16"/>
          <p:cNvSpPr txBox="1"/>
          <p:nvPr/>
        </p:nvSpPr>
        <p:spPr>
          <a:xfrm>
            <a:off x="159750" y="4589725"/>
            <a:ext cx="87378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000"/>
              <a:t>ANSWER: </a:t>
            </a:r>
            <a:r>
              <a:rPr b="1" lang="en" sz="2800">
                <a:solidFill>
                  <a:srgbClr val="85200C"/>
                </a:solidFill>
              </a:rPr>
              <a:t>Republican Party</a:t>
            </a:r>
            <a:endParaRPr sz="20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7"/>
                                        </p:tgtEl>
                                        <p:attrNameLst>
                                          <p:attrName>style.visibility</p:attrName>
                                        </p:attrNameLst>
                                      </p:cBhvr>
                                      <p:to>
                                        <p:strVal val="visible"/>
                                      </p:to>
                                    </p:set>
                                    <p:animEffect filter="fade" transition="in">
                                      <p:cBhvr>
                                        <p:cTn dur="1000"/>
                                        <p:tgtEl>
                                          <p:spTgt spid="7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7"/>
          <p:cNvSpPr txBox="1"/>
          <p:nvPr>
            <p:ph type="title"/>
          </p:nvPr>
        </p:nvSpPr>
        <p:spPr>
          <a:xfrm>
            <a:off x="311700" y="27340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85200C"/>
                </a:solidFill>
              </a:rPr>
              <a:t>Republican</a:t>
            </a:r>
            <a:r>
              <a:rPr b="1" lang="en"/>
              <a:t> or </a:t>
            </a:r>
            <a:r>
              <a:rPr b="1" lang="en">
                <a:solidFill>
                  <a:srgbClr val="1155CC"/>
                </a:solidFill>
              </a:rPr>
              <a:t>Democrat</a:t>
            </a:r>
            <a:r>
              <a:rPr b="1" lang="en"/>
              <a:t>?</a:t>
            </a:r>
            <a:endParaRPr b="1"/>
          </a:p>
        </p:txBody>
      </p:sp>
      <p:sp>
        <p:nvSpPr>
          <p:cNvPr id="83" name="Google Shape;83;p17"/>
          <p:cNvSpPr txBox="1"/>
          <p:nvPr>
            <p:ph idx="1" type="body"/>
          </p:nvPr>
        </p:nvSpPr>
        <p:spPr>
          <a:xfrm>
            <a:off x="268350" y="846100"/>
            <a:ext cx="8520600" cy="2607900"/>
          </a:xfrm>
          <a:prstGeom prst="rect">
            <a:avLst/>
          </a:prstGeom>
        </p:spPr>
        <p:txBody>
          <a:bodyPr anchorCtr="0" anchor="t" bIns="91425" lIns="91425" spcFirstLastPara="1" rIns="91425" wrap="square" tIns="91425">
            <a:noAutofit/>
          </a:bodyPr>
          <a:lstStyle/>
          <a:p>
            <a:pPr indent="457200" lvl="0" marL="0" rtl="0" algn="l">
              <a:spcBef>
                <a:spcPts val="0"/>
              </a:spcBef>
              <a:spcAft>
                <a:spcPts val="1200"/>
              </a:spcAft>
              <a:buNone/>
            </a:pPr>
            <a:r>
              <a:rPr lang="en" sz="4200">
                <a:solidFill>
                  <a:srgbClr val="000000"/>
                </a:solidFill>
              </a:rPr>
              <a:t>Believes the government should take a less active role in people’s lives and that individuals can take care of themselves without government help.</a:t>
            </a:r>
            <a:endParaRPr sz="4200">
              <a:solidFill>
                <a:srgbClr val="000000"/>
              </a:solidFill>
            </a:endParaRPr>
          </a:p>
        </p:txBody>
      </p:sp>
      <p:sp>
        <p:nvSpPr>
          <p:cNvPr id="84" name="Google Shape;84;p17"/>
          <p:cNvSpPr txBox="1"/>
          <p:nvPr/>
        </p:nvSpPr>
        <p:spPr>
          <a:xfrm>
            <a:off x="159750" y="4589725"/>
            <a:ext cx="87378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000"/>
              <a:t>ANSWER: </a:t>
            </a:r>
            <a:r>
              <a:rPr b="1" lang="en" sz="2800">
                <a:solidFill>
                  <a:srgbClr val="85200C"/>
                </a:solidFill>
              </a:rPr>
              <a:t>Republican Party</a:t>
            </a:r>
            <a:endParaRPr sz="20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
                                        </p:tgtEl>
                                        <p:attrNameLst>
                                          <p:attrName>style.visibility</p:attrName>
                                        </p:attrNameLst>
                                      </p:cBhvr>
                                      <p:to>
                                        <p:strVal val="visible"/>
                                      </p:to>
                                    </p:set>
                                    <p:animEffect filter="fade" transition="in">
                                      <p:cBhvr>
                                        <p:cTn dur="1000"/>
                                        <p:tgtEl>
                                          <p:spTgt spid="8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8"/>
          <p:cNvSpPr txBox="1"/>
          <p:nvPr>
            <p:ph type="title"/>
          </p:nvPr>
        </p:nvSpPr>
        <p:spPr>
          <a:xfrm>
            <a:off x="311700" y="27340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85200C"/>
                </a:solidFill>
              </a:rPr>
              <a:t>Republican</a:t>
            </a:r>
            <a:r>
              <a:rPr b="1" lang="en"/>
              <a:t> or </a:t>
            </a:r>
            <a:r>
              <a:rPr b="1" lang="en">
                <a:solidFill>
                  <a:srgbClr val="1155CC"/>
                </a:solidFill>
              </a:rPr>
              <a:t>Democrat</a:t>
            </a:r>
            <a:r>
              <a:rPr b="1" lang="en"/>
              <a:t>?</a:t>
            </a:r>
            <a:endParaRPr b="1"/>
          </a:p>
        </p:txBody>
      </p:sp>
      <p:sp>
        <p:nvSpPr>
          <p:cNvPr id="90" name="Google Shape;90;p18"/>
          <p:cNvSpPr txBox="1"/>
          <p:nvPr>
            <p:ph idx="1" type="body"/>
          </p:nvPr>
        </p:nvSpPr>
        <p:spPr>
          <a:xfrm>
            <a:off x="287875" y="1119100"/>
            <a:ext cx="8520600" cy="2607900"/>
          </a:xfrm>
          <a:prstGeom prst="rect">
            <a:avLst/>
          </a:prstGeom>
        </p:spPr>
        <p:txBody>
          <a:bodyPr anchorCtr="0" anchor="t" bIns="91425" lIns="91425" spcFirstLastPara="1" rIns="91425" wrap="square" tIns="91425">
            <a:normAutofit/>
          </a:bodyPr>
          <a:lstStyle/>
          <a:p>
            <a:pPr indent="457200" lvl="0" marL="0" rtl="0" algn="just">
              <a:spcBef>
                <a:spcPts val="0"/>
              </a:spcBef>
              <a:spcAft>
                <a:spcPts val="1200"/>
              </a:spcAft>
              <a:buNone/>
            </a:pPr>
            <a:r>
              <a:rPr lang="en" sz="4400">
                <a:solidFill>
                  <a:srgbClr val="000000"/>
                </a:solidFill>
              </a:rPr>
              <a:t>Sometimes supports raising taxes and government spending to pay for social programs.</a:t>
            </a:r>
            <a:endParaRPr sz="4400">
              <a:solidFill>
                <a:srgbClr val="000000"/>
              </a:solidFill>
            </a:endParaRPr>
          </a:p>
        </p:txBody>
      </p:sp>
      <p:sp>
        <p:nvSpPr>
          <p:cNvPr id="91" name="Google Shape;91;p18"/>
          <p:cNvSpPr txBox="1"/>
          <p:nvPr/>
        </p:nvSpPr>
        <p:spPr>
          <a:xfrm>
            <a:off x="159750" y="4589725"/>
            <a:ext cx="87378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000"/>
              <a:t>ANSWER: </a:t>
            </a:r>
            <a:r>
              <a:rPr b="1" lang="en" sz="2800">
                <a:solidFill>
                  <a:srgbClr val="1155CC"/>
                </a:solidFill>
              </a:rPr>
              <a:t>Democratic Party</a:t>
            </a:r>
            <a:endParaRPr sz="20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1"/>
                                        </p:tgtEl>
                                        <p:attrNameLst>
                                          <p:attrName>style.visibility</p:attrName>
                                        </p:attrNameLst>
                                      </p:cBhvr>
                                      <p:to>
                                        <p:strVal val="visible"/>
                                      </p:to>
                                    </p:set>
                                    <p:animEffect filter="fade" transition="in">
                                      <p:cBhvr>
                                        <p:cTn dur="1000"/>
                                        <p:tgtEl>
                                          <p:spTgt spid="9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9"/>
          <p:cNvSpPr txBox="1"/>
          <p:nvPr>
            <p:ph type="title"/>
          </p:nvPr>
        </p:nvSpPr>
        <p:spPr>
          <a:xfrm>
            <a:off x="311700" y="27340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85200C"/>
                </a:solidFill>
              </a:rPr>
              <a:t>Republican</a:t>
            </a:r>
            <a:r>
              <a:rPr b="1" lang="en"/>
              <a:t> or </a:t>
            </a:r>
            <a:r>
              <a:rPr b="1" lang="en">
                <a:solidFill>
                  <a:srgbClr val="1155CC"/>
                </a:solidFill>
              </a:rPr>
              <a:t>Democrat</a:t>
            </a:r>
            <a:r>
              <a:rPr b="1" lang="en"/>
              <a:t>?</a:t>
            </a:r>
            <a:endParaRPr b="1"/>
          </a:p>
        </p:txBody>
      </p:sp>
      <p:sp>
        <p:nvSpPr>
          <p:cNvPr id="97" name="Google Shape;97;p19"/>
          <p:cNvSpPr txBox="1"/>
          <p:nvPr>
            <p:ph idx="1" type="body"/>
          </p:nvPr>
        </p:nvSpPr>
        <p:spPr>
          <a:xfrm>
            <a:off x="287875" y="1119100"/>
            <a:ext cx="8520600" cy="2607900"/>
          </a:xfrm>
          <a:prstGeom prst="rect">
            <a:avLst/>
          </a:prstGeom>
        </p:spPr>
        <p:txBody>
          <a:bodyPr anchorCtr="0" anchor="t" bIns="91425" lIns="91425" spcFirstLastPara="1" rIns="91425" wrap="square" tIns="91425">
            <a:noAutofit/>
          </a:bodyPr>
          <a:lstStyle/>
          <a:p>
            <a:pPr indent="457200" lvl="0" marL="0" rtl="0" algn="just">
              <a:spcBef>
                <a:spcPts val="0"/>
              </a:spcBef>
              <a:spcAft>
                <a:spcPts val="1200"/>
              </a:spcAft>
              <a:buSzPts val="1018"/>
              <a:buNone/>
            </a:pPr>
            <a:r>
              <a:rPr lang="en" sz="4400">
                <a:solidFill>
                  <a:srgbClr val="000000"/>
                </a:solidFill>
              </a:rPr>
              <a:t>Believes wages (amount you are paid) should be set by the free market and not the government.</a:t>
            </a:r>
            <a:endParaRPr sz="4400">
              <a:solidFill>
                <a:srgbClr val="000000"/>
              </a:solidFill>
            </a:endParaRPr>
          </a:p>
        </p:txBody>
      </p:sp>
      <p:sp>
        <p:nvSpPr>
          <p:cNvPr id="98" name="Google Shape;98;p19"/>
          <p:cNvSpPr txBox="1"/>
          <p:nvPr/>
        </p:nvSpPr>
        <p:spPr>
          <a:xfrm>
            <a:off x="159750" y="4589725"/>
            <a:ext cx="87378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000"/>
              <a:t>ANSWER: </a:t>
            </a:r>
            <a:r>
              <a:rPr b="1" lang="en" sz="2800">
                <a:solidFill>
                  <a:srgbClr val="85200C"/>
                </a:solidFill>
              </a:rPr>
              <a:t>Republican Party</a:t>
            </a:r>
            <a:endParaRPr sz="20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8"/>
                                        </p:tgtEl>
                                        <p:attrNameLst>
                                          <p:attrName>style.visibility</p:attrName>
                                        </p:attrNameLst>
                                      </p:cBhvr>
                                      <p:to>
                                        <p:strVal val="visible"/>
                                      </p:to>
                                    </p:set>
                                    <p:animEffect filter="fade" transition="in">
                                      <p:cBhvr>
                                        <p:cTn dur="1000"/>
                                        <p:tgtEl>
                                          <p:spTgt spid="9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0"/>
          <p:cNvSpPr txBox="1"/>
          <p:nvPr>
            <p:ph type="title"/>
          </p:nvPr>
        </p:nvSpPr>
        <p:spPr>
          <a:xfrm>
            <a:off x="311700" y="27340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85200C"/>
                </a:solidFill>
              </a:rPr>
              <a:t>Republican</a:t>
            </a:r>
            <a:r>
              <a:rPr b="1" lang="en"/>
              <a:t> or </a:t>
            </a:r>
            <a:r>
              <a:rPr b="1" lang="en">
                <a:solidFill>
                  <a:srgbClr val="1155CC"/>
                </a:solidFill>
              </a:rPr>
              <a:t>Democrat</a:t>
            </a:r>
            <a:r>
              <a:rPr b="1" lang="en"/>
              <a:t>?</a:t>
            </a:r>
            <a:endParaRPr b="1"/>
          </a:p>
        </p:txBody>
      </p:sp>
      <p:sp>
        <p:nvSpPr>
          <p:cNvPr id="104" name="Google Shape;104;p20"/>
          <p:cNvSpPr txBox="1"/>
          <p:nvPr>
            <p:ph idx="1" type="body"/>
          </p:nvPr>
        </p:nvSpPr>
        <p:spPr>
          <a:xfrm>
            <a:off x="287875" y="1119100"/>
            <a:ext cx="8520600" cy="2607900"/>
          </a:xfrm>
          <a:prstGeom prst="rect">
            <a:avLst/>
          </a:prstGeom>
        </p:spPr>
        <p:txBody>
          <a:bodyPr anchorCtr="0" anchor="t" bIns="91425" lIns="91425" spcFirstLastPara="1" rIns="91425" wrap="square" tIns="91425">
            <a:normAutofit/>
          </a:bodyPr>
          <a:lstStyle/>
          <a:p>
            <a:pPr indent="457200" lvl="0" marL="0" rtl="0" algn="just">
              <a:spcBef>
                <a:spcPts val="0"/>
              </a:spcBef>
              <a:spcAft>
                <a:spcPts val="1200"/>
              </a:spcAft>
              <a:buNone/>
            </a:pPr>
            <a:r>
              <a:rPr lang="en" sz="4400">
                <a:solidFill>
                  <a:srgbClr val="000000"/>
                </a:solidFill>
              </a:rPr>
              <a:t>Supports a strong military but a lower military budget (generally).</a:t>
            </a:r>
            <a:endParaRPr sz="4400">
              <a:solidFill>
                <a:srgbClr val="000000"/>
              </a:solidFill>
            </a:endParaRPr>
          </a:p>
        </p:txBody>
      </p:sp>
      <p:sp>
        <p:nvSpPr>
          <p:cNvPr id="105" name="Google Shape;105;p20"/>
          <p:cNvSpPr txBox="1"/>
          <p:nvPr/>
        </p:nvSpPr>
        <p:spPr>
          <a:xfrm>
            <a:off x="159750" y="4589725"/>
            <a:ext cx="87378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000"/>
              <a:t>ANSWER: </a:t>
            </a:r>
            <a:r>
              <a:rPr b="1" lang="en" sz="2800">
                <a:solidFill>
                  <a:srgbClr val="1155CC"/>
                </a:solidFill>
              </a:rPr>
              <a:t>Democratic Party</a:t>
            </a:r>
            <a:endParaRPr sz="20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5"/>
                                        </p:tgtEl>
                                        <p:attrNameLst>
                                          <p:attrName>style.visibility</p:attrName>
                                        </p:attrNameLst>
                                      </p:cBhvr>
                                      <p:to>
                                        <p:strVal val="visible"/>
                                      </p:to>
                                    </p:set>
                                    <p:animEffect filter="fade" transition="in">
                                      <p:cBhvr>
                                        <p:cTn dur="1000"/>
                                        <p:tgtEl>
                                          <p:spTgt spid="10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1"/>
          <p:cNvSpPr txBox="1"/>
          <p:nvPr>
            <p:ph type="title"/>
          </p:nvPr>
        </p:nvSpPr>
        <p:spPr>
          <a:xfrm>
            <a:off x="311700" y="27340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85200C"/>
                </a:solidFill>
              </a:rPr>
              <a:t>Republican</a:t>
            </a:r>
            <a:r>
              <a:rPr b="1" lang="en"/>
              <a:t> or </a:t>
            </a:r>
            <a:r>
              <a:rPr b="1" lang="en">
                <a:solidFill>
                  <a:srgbClr val="1155CC"/>
                </a:solidFill>
              </a:rPr>
              <a:t>Democrat</a:t>
            </a:r>
            <a:r>
              <a:rPr b="1" lang="en"/>
              <a:t>?</a:t>
            </a:r>
            <a:endParaRPr b="1"/>
          </a:p>
        </p:txBody>
      </p:sp>
      <p:sp>
        <p:nvSpPr>
          <p:cNvPr id="111" name="Google Shape;111;p21"/>
          <p:cNvSpPr txBox="1"/>
          <p:nvPr>
            <p:ph idx="1" type="body"/>
          </p:nvPr>
        </p:nvSpPr>
        <p:spPr>
          <a:xfrm>
            <a:off x="287875" y="1119100"/>
            <a:ext cx="8520600" cy="2607900"/>
          </a:xfrm>
          <a:prstGeom prst="rect">
            <a:avLst/>
          </a:prstGeom>
        </p:spPr>
        <p:txBody>
          <a:bodyPr anchorCtr="0" anchor="t" bIns="91425" lIns="91425" spcFirstLastPara="1" rIns="91425" wrap="square" tIns="91425">
            <a:noAutofit/>
          </a:bodyPr>
          <a:lstStyle/>
          <a:p>
            <a:pPr indent="457200" lvl="0" marL="0" rtl="0" algn="just">
              <a:lnSpc>
                <a:spcPct val="105000"/>
              </a:lnSpc>
              <a:spcBef>
                <a:spcPts val="0"/>
              </a:spcBef>
              <a:spcAft>
                <a:spcPts val="1200"/>
              </a:spcAft>
              <a:buSzPts val="852"/>
              <a:buNone/>
            </a:pPr>
            <a:r>
              <a:rPr lang="en" sz="3245">
                <a:solidFill>
                  <a:srgbClr val="000000"/>
                </a:solidFill>
              </a:rPr>
              <a:t>Believes wages (amount you are paid) should be set by the government through a federal and state minimum wage. This party believes the amount should be higher, </a:t>
            </a:r>
            <a:r>
              <a:rPr lang="en" sz="3245">
                <a:solidFill>
                  <a:srgbClr val="000000"/>
                </a:solidFill>
              </a:rPr>
              <a:t>through</a:t>
            </a:r>
            <a:r>
              <a:rPr lang="en" sz="3245">
                <a:solidFill>
                  <a:srgbClr val="000000"/>
                </a:solidFill>
              </a:rPr>
              <a:t> progressive taxation (where the wealthy are taxed more).</a:t>
            </a:r>
            <a:endParaRPr sz="3245">
              <a:solidFill>
                <a:srgbClr val="000000"/>
              </a:solidFill>
            </a:endParaRPr>
          </a:p>
        </p:txBody>
      </p:sp>
      <p:sp>
        <p:nvSpPr>
          <p:cNvPr id="112" name="Google Shape;112;p21"/>
          <p:cNvSpPr txBox="1"/>
          <p:nvPr/>
        </p:nvSpPr>
        <p:spPr>
          <a:xfrm>
            <a:off x="159750" y="4589725"/>
            <a:ext cx="87378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000"/>
              <a:t>ANSWER: </a:t>
            </a:r>
            <a:r>
              <a:rPr b="1" lang="en" sz="2800">
                <a:solidFill>
                  <a:srgbClr val="1155CC"/>
                </a:solidFill>
              </a:rPr>
              <a:t>Democratic Party</a:t>
            </a:r>
            <a:endParaRPr sz="20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2"/>
                                        </p:tgtEl>
                                        <p:attrNameLst>
                                          <p:attrName>style.visibility</p:attrName>
                                        </p:attrNameLst>
                                      </p:cBhvr>
                                      <p:to>
                                        <p:strVal val="visible"/>
                                      </p:to>
                                    </p:set>
                                    <p:animEffect filter="fade" transition="in">
                                      <p:cBhvr>
                                        <p:cTn dur="1000"/>
                                        <p:tgtEl>
                                          <p:spTgt spid="11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