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layfair Display"/>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PlayfairDisplay-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layfairDisplay-bold.fntdata"/><Relationship Id="rId6" Type="http://schemas.openxmlformats.org/officeDocument/2006/relationships/slide" Target="slides/slide1.xml"/><Relationship Id="rId18" Type="http://schemas.openxmlformats.org/officeDocument/2006/relationships/font" Target="fonts/PlayfairDisplay-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81eb03711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81eb03711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81eb03711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81eb03711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80b5c9550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80b5c9550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80b5c9550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80b5c9550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80b5c9550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80b5c9550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80b5c95501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80b5c95501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80b5c95501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80b5c95501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80b5c9550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80b5c9550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80b5c95501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80b5c95501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80b5c95501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80b5c95501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1eb03711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1eb03711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publicdomainvectors.org/en/free-clipart/American-flag-style-rectangular-border-vector-image/22827.html" TargetMode="External"/><Relationship Id="rId4" Type="http://schemas.openxmlformats.org/officeDocument/2006/relationships/hyperlink" Target="https://publicdomainvectors.org/en/free-clipart/Image-of-police-discipline-branch-in-action/34997.html" TargetMode="External"/><Relationship Id="rId11" Type="http://schemas.openxmlformats.org/officeDocument/2006/relationships/hyperlink" Target="https://publicdomainvectors.org/en/free-clipart/Grass-tennis-court-vector-illustration/25694.html" TargetMode="External"/><Relationship Id="rId10" Type="http://schemas.openxmlformats.org/officeDocument/2006/relationships/hyperlink" Target="https://publicdomainvectors.org/en/free-clipart/Old-Mens-Club/59925.html" TargetMode="External"/><Relationship Id="rId12" Type="http://schemas.openxmlformats.org/officeDocument/2006/relationships/hyperlink" Target="https://commons.wikimedia.org/wiki/File:United_States_Senate_Floor.jpg" TargetMode="External"/><Relationship Id="rId9" Type="http://schemas.openxmlformats.org/officeDocument/2006/relationships/hyperlink" Target="https://publicdomainvectors.org/en/free-clipart/Law-scroll/69434.html" TargetMode="External"/><Relationship Id="rId5" Type="http://schemas.openxmlformats.org/officeDocument/2006/relationships/hyperlink" Target="https://publicdomainvectors.org/en/free-clipart/US-Capitol-building-vector-drawing/14646.html" TargetMode="External"/><Relationship Id="rId6" Type="http://schemas.openxmlformats.org/officeDocument/2006/relationships/hyperlink" Target="https://publicdomainvectors.org/en/free-clipart/Black-and-white-image-of-justice-scale/17275.html" TargetMode="External"/><Relationship Id="rId7" Type="http://schemas.openxmlformats.org/officeDocument/2006/relationships/hyperlink" Target="https://publicdomainvectors.org/en/free-clipart/President-J-F-Kennedy-portrait-vector-drawing/25582.html" TargetMode="External"/><Relationship Id="rId8" Type="http://schemas.openxmlformats.org/officeDocument/2006/relationships/hyperlink" Target="https://www.deviantart.com/supercaptainn/art/PNG-Meme-Spider-Man-Pointing-at-Spider-Man-78242980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53" name="Shape 53"/>
        <p:cNvGrpSpPr/>
        <p:nvPr/>
      </p:nvGrpSpPr>
      <p:grpSpPr>
        <a:xfrm>
          <a:off x="0" y="0"/>
          <a:ext cx="0" cy="0"/>
          <a:chOff x="0" y="0"/>
          <a:chExt cx="0" cy="0"/>
        </a:xfrm>
      </p:grpSpPr>
      <p:pic>
        <p:nvPicPr>
          <p:cNvPr descr="American flag style rectangular border vector image" id="54" name="Google Shape;54;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55" name="Google Shape;55;p13"/>
          <p:cNvSpPr txBox="1"/>
          <p:nvPr>
            <p:ph type="ctrTitle"/>
          </p:nvPr>
        </p:nvSpPr>
        <p:spPr>
          <a:xfrm>
            <a:off x="0" y="0"/>
            <a:ext cx="9144000" cy="4224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i="1" lang="en" sz="10300">
                <a:solidFill>
                  <a:srgbClr val="CC0000"/>
                </a:solidFill>
                <a:latin typeface="Playfair Display"/>
                <a:ea typeface="Playfair Display"/>
                <a:cs typeface="Playfair Display"/>
                <a:sym typeface="Playfair Display"/>
              </a:rPr>
              <a:t>T</a:t>
            </a:r>
            <a:r>
              <a:rPr b="1" i="1" lang="en" sz="10300">
                <a:solidFill>
                  <a:srgbClr val="CC0000"/>
                </a:solidFill>
                <a:latin typeface="Playfair Display"/>
                <a:ea typeface="Playfair Display"/>
                <a:cs typeface="Playfair Display"/>
                <a:sym typeface="Playfair Display"/>
              </a:rPr>
              <a:t>he Amazing</a:t>
            </a:r>
            <a:r>
              <a:rPr b="1" i="1" lang="en" sz="10300">
                <a:solidFill>
                  <a:srgbClr val="0000FF"/>
                </a:solidFill>
                <a:latin typeface="Playfair Display"/>
                <a:ea typeface="Playfair Display"/>
                <a:cs typeface="Playfair Display"/>
                <a:sym typeface="Playfair Display"/>
              </a:rPr>
              <a:t> </a:t>
            </a:r>
            <a:endParaRPr b="1" i="1" sz="10300">
              <a:solidFill>
                <a:srgbClr val="0000FF"/>
              </a:solidFill>
              <a:latin typeface="Playfair Display"/>
              <a:ea typeface="Playfair Display"/>
              <a:cs typeface="Playfair Display"/>
              <a:sym typeface="Playfair Display"/>
            </a:endParaRPr>
          </a:p>
          <a:p>
            <a:pPr indent="0" lvl="0" marL="0" rtl="0" algn="ctr">
              <a:spcBef>
                <a:spcPts val="0"/>
              </a:spcBef>
              <a:spcAft>
                <a:spcPts val="0"/>
              </a:spcAft>
              <a:buNone/>
            </a:pPr>
            <a:r>
              <a:rPr b="1" i="1" lang="en" sz="10300">
                <a:solidFill>
                  <a:srgbClr val="0000FF"/>
                </a:solidFill>
                <a:latin typeface="Playfair Display"/>
                <a:ea typeface="Playfair Display"/>
                <a:cs typeface="Playfair Display"/>
                <a:sym typeface="Playfair Display"/>
              </a:rPr>
              <a:t>Escape Room!</a:t>
            </a:r>
            <a:endParaRPr b="1" i="1" sz="10300">
              <a:solidFill>
                <a:srgbClr val="0000FF"/>
              </a:solidFill>
              <a:latin typeface="Playfair Display"/>
              <a:ea typeface="Playfair Display"/>
              <a:cs typeface="Playfair Display"/>
              <a:sym typeface="Playfair Display"/>
            </a:endParaRPr>
          </a:p>
          <a:p>
            <a:pPr indent="0" lvl="0" marL="0" rtl="0" algn="ctr">
              <a:spcBef>
                <a:spcPts val="0"/>
              </a:spcBef>
              <a:spcAft>
                <a:spcPts val="0"/>
              </a:spcAft>
              <a:buNone/>
            </a:pPr>
            <a:r>
              <a:rPr b="1" i="1" lang="en" sz="3000">
                <a:solidFill>
                  <a:srgbClr val="000000"/>
                </a:solidFill>
                <a:latin typeface="Playfair Display"/>
                <a:ea typeface="Playfair Display"/>
                <a:cs typeface="Playfair Display"/>
                <a:sym typeface="Playfair Display"/>
              </a:rPr>
              <a:t>Three Branches Edition</a:t>
            </a:r>
            <a:endParaRPr b="1" i="1" sz="3000">
              <a:solidFill>
                <a:srgbClr val="000000"/>
              </a:solidFill>
              <a:latin typeface="Playfair Display"/>
              <a:ea typeface="Playfair Display"/>
              <a:cs typeface="Playfair Display"/>
              <a:sym typeface="Playfair Display"/>
            </a:endParaRPr>
          </a:p>
        </p:txBody>
      </p:sp>
      <p:sp>
        <p:nvSpPr>
          <p:cNvPr id="56" name="Google Shape;56;p13"/>
          <p:cNvSpPr txBox="1"/>
          <p:nvPr/>
        </p:nvSpPr>
        <p:spPr>
          <a:xfrm>
            <a:off x="0" y="4073300"/>
            <a:ext cx="8802900" cy="9186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1100">
              <a:solidFill>
                <a:schemeClr val="dk1"/>
              </a:solidFill>
            </a:endParaRPr>
          </a:p>
          <a:p>
            <a:pPr indent="0" lvl="0" marL="457200" rtl="0" algn="l">
              <a:spcBef>
                <a:spcPts val="0"/>
              </a:spcBef>
              <a:spcAft>
                <a:spcPts val="0"/>
              </a:spcAft>
              <a:buNone/>
            </a:pPr>
            <a:r>
              <a:rPr b="1" lang="en" sz="1100">
                <a:solidFill>
                  <a:schemeClr val="dk1"/>
                </a:solidFill>
              </a:rPr>
              <a:t>Benchmark SS.7.C.3.3</a:t>
            </a:r>
            <a:r>
              <a:rPr lang="en" sz="1100">
                <a:solidFill>
                  <a:schemeClr val="dk1"/>
                </a:solidFill>
              </a:rPr>
              <a:t> - </a:t>
            </a:r>
            <a:r>
              <a:rPr b="1" i="1" lang="en" sz="1100">
                <a:solidFill>
                  <a:schemeClr val="dk1"/>
                </a:solidFill>
              </a:rPr>
              <a:t>Illustrate the structure and function (three of branches of government established in Articles I, II, and III with corresponding powers) of government in the United States as established in the Constitution.</a:t>
            </a:r>
            <a:endParaRPr b="1" i="1" sz="1100">
              <a:solidFill>
                <a:schemeClr val="dk1"/>
              </a:solidFill>
            </a:endParaRPr>
          </a:p>
          <a:p>
            <a:pPr indent="0" lvl="0" marL="457200" rtl="0" algn="ctr">
              <a:spcBef>
                <a:spcPts val="0"/>
              </a:spcBef>
              <a:spcAft>
                <a:spcPts val="0"/>
              </a:spcAft>
              <a:buNone/>
            </a:pPr>
            <a:r>
              <a:rPr lang="en" sz="600">
                <a:solidFill>
                  <a:schemeClr val="dk1"/>
                </a:solidFill>
              </a:rPr>
              <a:t>This resource series was developed in partnership between the Lou Frey Institute, FL Joint Center for Citizenship &amp; Orange County Public Schools, with generous funding from the Elizabeth Morse Genius Foundation.</a:t>
            </a:r>
            <a:endParaRPr sz="11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descr="American flag style rectangular border vector image" id="125" name="Google Shape;125;p22"/>
          <p:cNvPicPr preferRelativeResize="0"/>
          <p:nvPr/>
        </p:nvPicPr>
        <p:blipFill>
          <a:blip r:embed="rId3">
            <a:alphaModFix/>
          </a:blip>
          <a:stretch>
            <a:fillRect/>
          </a:stretch>
        </p:blipFill>
        <p:spPr>
          <a:xfrm>
            <a:off x="0" y="0"/>
            <a:ext cx="9144000" cy="5143500"/>
          </a:xfrm>
          <a:prstGeom prst="rect">
            <a:avLst/>
          </a:prstGeom>
          <a:noFill/>
          <a:ln>
            <a:noFill/>
          </a:ln>
        </p:spPr>
      </p:pic>
      <p:sp>
        <p:nvSpPr>
          <p:cNvPr id="126" name="Google Shape;126;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CLUE</a:t>
            </a:r>
            <a:endParaRPr b="1"/>
          </a:p>
        </p:txBody>
      </p:sp>
      <p:sp>
        <p:nvSpPr>
          <p:cNvPr id="127" name="Google Shape;127;p22"/>
          <p:cNvSpPr txBox="1"/>
          <p:nvPr>
            <p:ph idx="1" type="body"/>
          </p:nvPr>
        </p:nvSpPr>
        <p:spPr>
          <a:xfrm>
            <a:off x="433900" y="1152475"/>
            <a:ext cx="82665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 AM </a:t>
            </a:r>
            <a:r>
              <a:rPr b="1" i="1" lang="en"/>
              <a:t>SUPREME! </a:t>
            </a:r>
            <a:endParaRPr b="1" i="1"/>
          </a:p>
          <a:p>
            <a:pPr indent="-342900" lvl="0" marL="457200" rtl="0" algn="l">
              <a:spcBef>
                <a:spcPts val="0"/>
              </a:spcBef>
              <a:spcAft>
                <a:spcPts val="0"/>
              </a:spcAft>
              <a:buSzPts val="1800"/>
              <a:buChar char="●"/>
            </a:pPr>
            <a:r>
              <a:rPr lang="en"/>
              <a:t>Well more like only here in the United States.</a:t>
            </a:r>
            <a:endParaRPr/>
          </a:p>
          <a:p>
            <a:pPr indent="-342900" lvl="0" marL="457200" rtl="0" algn="l">
              <a:spcBef>
                <a:spcPts val="0"/>
              </a:spcBef>
              <a:spcAft>
                <a:spcPts val="0"/>
              </a:spcAft>
              <a:buSzPts val="1800"/>
              <a:buChar char="●"/>
            </a:pPr>
            <a:r>
              <a:rPr lang="en"/>
              <a:t>When I make a </a:t>
            </a:r>
            <a:r>
              <a:rPr b="1" i="1" lang="en"/>
              <a:t>decision</a:t>
            </a:r>
            <a:r>
              <a:rPr lang="en"/>
              <a:t> everyone has to listen!</a:t>
            </a:r>
            <a:endParaRPr/>
          </a:p>
          <a:p>
            <a:pPr indent="-342900" lvl="0" marL="457200" rtl="0" algn="l">
              <a:spcBef>
                <a:spcPts val="0"/>
              </a:spcBef>
              <a:spcAft>
                <a:spcPts val="0"/>
              </a:spcAft>
              <a:buSzPts val="1800"/>
              <a:buChar char="●"/>
            </a:pPr>
            <a:r>
              <a:rPr lang="en"/>
              <a:t>I only worry about the most important issues facing our country, and leave all that other stuff up to the states or the lower level of the system. </a:t>
            </a:r>
            <a:endParaRPr/>
          </a:p>
          <a:p>
            <a:pPr indent="-342900" lvl="0" marL="457200" rtl="0" algn="l">
              <a:lnSpc>
                <a:spcPct val="150000"/>
              </a:lnSpc>
              <a:spcBef>
                <a:spcPts val="0"/>
              </a:spcBef>
              <a:spcAft>
                <a:spcPts val="0"/>
              </a:spcAft>
              <a:buSzPts val="1800"/>
              <a:buChar char="●"/>
            </a:pPr>
            <a:r>
              <a:rPr b="1" lang="en" sz="2100" u="sng"/>
              <a:t>Who am I?</a:t>
            </a:r>
            <a:endParaRPr/>
          </a:p>
        </p:txBody>
      </p:sp>
      <p:pic>
        <p:nvPicPr>
          <p:cNvPr descr="Grass tennis court vector illustration" id="128" name="Google Shape;128;p22"/>
          <p:cNvPicPr preferRelativeResize="0"/>
          <p:nvPr/>
        </p:nvPicPr>
        <p:blipFill>
          <a:blip r:embed="rId4">
            <a:alphaModFix/>
          </a:blip>
          <a:stretch>
            <a:fillRect/>
          </a:stretch>
        </p:blipFill>
        <p:spPr>
          <a:xfrm>
            <a:off x="3094575" y="2773100"/>
            <a:ext cx="2917375" cy="2036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descr="American flag style rectangular border vector image" id="133" name="Google Shape;133;p23"/>
          <p:cNvPicPr preferRelativeResize="0"/>
          <p:nvPr/>
        </p:nvPicPr>
        <p:blipFill>
          <a:blip r:embed="rId3">
            <a:alphaModFix/>
          </a:blip>
          <a:stretch>
            <a:fillRect/>
          </a:stretch>
        </p:blipFill>
        <p:spPr>
          <a:xfrm>
            <a:off x="0" y="0"/>
            <a:ext cx="9144000" cy="5143500"/>
          </a:xfrm>
          <a:prstGeom prst="rect">
            <a:avLst/>
          </a:prstGeom>
          <a:noFill/>
          <a:ln>
            <a:noFill/>
          </a:ln>
        </p:spPr>
      </p:pic>
      <p:sp>
        <p:nvSpPr>
          <p:cNvPr id="134" name="Google Shape;134;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CLUE</a:t>
            </a:r>
            <a:endParaRPr b="1"/>
          </a:p>
        </p:txBody>
      </p:sp>
      <p:sp>
        <p:nvSpPr>
          <p:cNvPr id="135" name="Google Shape;135;p23"/>
          <p:cNvSpPr txBox="1"/>
          <p:nvPr>
            <p:ph idx="1" type="body"/>
          </p:nvPr>
        </p:nvSpPr>
        <p:spPr>
          <a:xfrm>
            <a:off x="433900" y="1152475"/>
            <a:ext cx="82665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 have been here since the Articles of Confederation!</a:t>
            </a:r>
            <a:endParaRPr/>
          </a:p>
          <a:p>
            <a:pPr indent="-342900" lvl="0" marL="457200" rtl="0" algn="l">
              <a:spcBef>
                <a:spcPts val="0"/>
              </a:spcBef>
              <a:spcAft>
                <a:spcPts val="0"/>
              </a:spcAft>
              <a:buSzPts val="1800"/>
              <a:buChar char="●"/>
            </a:pPr>
            <a:r>
              <a:rPr lang="en"/>
              <a:t>Some people would say that I am the most important branch of government, but some will say this has not been the case in years. </a:t>
            </a:r>
            <a:endParaRPr/>
          </a:p>
          <a:p>
            <a:pPr indent="-342900" lvl="0" marL="457200" rtl="0" algn="l">
              <a:spcBef>
                <a:spcPts val="0"/>
              </a:spcBef>
              <a:spcAft>
                <a:spcPts val="0"/>
              </a:spcAft>
              <a:buSzPts val="1800"/>
              <a:buChar char="●"/>
            </a:pPr>
            <a:r>
              <a:rPr lang="en"/>
              <a:t>In order to be part of this branch you have to be </a:t>
            </a:r>
            <a:r>
              <a:rPr b="1" i="1" lang="en"/>
              <a:t>elected</a:t>
            </a:r>
            <a:r>
              <a:rPr lang="en"/>
              <a:t> for </a:t>
            </a:r>
            <a:r>
              <a:rPr b="1" i="1" lang="en"/>
              <a:t>six years</a:t>
            </a:r>
            <a:r>
              <a:rPr lang="en"/>
              <a:t> or </a:t>
            </a:r>
            <a:r>
              <a:rPr b="1" i="1" lang="en"/>
              <a:t>two years</a:t>
            </a:r>
            <a:r>
              <a:rPr lang="en"/>
              <a:t>.</a:t>
            </a:r>
            <a:endParaRPr/>
          </a:p>
          <a:p>
            <a:pPr indent="-361950" lvl="0" marL="457200" rtl="0" algn="l">
              <a:lnSpc>
                <a:spcPct val="150000"/>
              </a:lnSpc>
              <a:spcBef>
                <a:spcPts val="0"/>
              </a:spcBef>
              <a:spcAft>
                <a:spcPts val="0"/>
              </a:spcAft>
              <a:buSzPts val="2100"/>
              <a:buChar char="●"/>
            </a:pPr>
            <a:r>
              <a:rPr b="1" lang="en" sz="2100" u="sng"/>
              <a:t>What’s the branch of government?</a:t>
            </a:r>
            <a:endParaRPr b="1" sz="2100" u="sng"/>
          </a:p>
          <a:p>
            <a:pPr indent="0" lvl="0" marL="457200" rtl="0" algn="l">
              <a:spcBef>
                <a:spcPts val="1600"/>
              </a:spcBef>
              <a:spcAft>
                <a:spcPts val="1600"/>
              </a:spcAft>
              <a:buNone/>
            </a:pPr>
            <a:r>
              <a:t/>
            </a:r>
            <a:endParaRPr/>
          </a:p>
        </p:txBody>
      </p:sp>
      <p:pic>
        <p:nvPicPr>
          <p:cNvPr descr="File:United States Senate Floor.jpg - Wikimedia Commons" id="136" name="Google Shape;136;p23"/>
          <p:cNvPicPr preferRelativeResize="0"/>
          <p:nvPr/>
        </p:nvPicPr>
        <p:blipFill>
          <a:blip r:embed="rId4">
            <a:alphaModFix/>
          </a:blip>
          <a:stretch>
            <a:fillRect/>
          </a:stretch>
        </p:blipFill>
        <p:spPr>
          <a:xfrm>
            <a:off x="2489313" y="3184075"/>
            <a:ext cx="4155674" cy="1612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 Used</a:t>
            </a:r>
            <a:endParaRPr/>
          </a:p>
        </p:txBody>
      </p:sp>
      <p:sp>
        <p:nvSpPr>
          <p:cNvPr id="142" name="Google Shape;142;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100" u="sng">
                <a:solidFill>
                  <a:schemeClr val="hlink"/>
                </a:solidFill>
                <a:hlinkClick r:id="rId3"/>
              </a:rPr>
              <a:t>https://publicdomainvectors.org/en/free-clipart/American-flag-style-rectangular-border-vector-image/22827.html</a:t>
            </a:r>
            <a:endParaRPr/>
          </a:p>
          <a:p>
            <a:pPr indent="-342900" lvl="0" marL="457200" rtl="0" algn="l">
              <a:spcBef>
                <a:spcPts val="0"/>
              </a:spcBef>
              <a:spcAft>
                <a:spcPts val="0"/>
              </a:spcAft>
              <a:buSzPts val="1800"/>
              <a:buChar char="●"/>
            </a:pPr>
            <a:r>
              <a:rPr lang="en" sz="1100" u="sng">
                <a:solidFill>
                  <a:schemeClr val="hlink"/>
                </a:solidFill>
                <a:hlinkClick r:id="rId4"/>
              </a:rPr>
              <a:t>https://publicdomainvectors.org/en/free-clipart/Image-of-police-discipline-branch-in-action/34997.html</a:t>
            </a:r>
            <a:endParaRPr/>
          </a:p>
          <a:p>
            <a:pPr indent="-342900" lvl="0" marL="457200" rtl="0" algn="l">
              <a:spcBef>
                <a:spcPts val="0"/>
              </a:spcBef>
              <a:spcAft>
                <a:spcPts val="0"/>
              </a:spcAft>
              <a:buSzPts val="1800"/>
              <a:buChar char="●"/>
            </a:pPr>
            <a:r>
              <a:rPr lang="en" sz="1100" u="sng">
                <a:solidFill>
                  <a:schemeClr val="hlink"/>
                </a:solidFill>
                <a:hlinkClick r:id="rId5"/>
              </a:rPr>
              <a:t>https://publicdomainvectors.org/en/free-clipart/US-Capitol-building-vector-drawing/14646.html</a:t>
            </a:r>
            <a:endParaRPr/>
          </a:p>
          <a:p>
            <a:pPr indent="-342900" lvl="0" marL="457200" rtl="0" algn="l">
              <a:spcBef>
                <a:spcPts val="0"/>
              </a:spcBef>
              <a:spcAft>
                <a:spcPts val="0"/>
              </a:spcAft>
              <a:buSzPts val="1800"/>
              <a:buChar char="●"/>
            </a:pPr>
            <a:r>
              <a:rPr lang="en" sz="1100" u="sng">
                <a:solidFill>
                  <a:schemeClr val="hlink"/>
                </a:solidFill>
                <a:hlinkClick r:id="rId6"/>
              </a:rPr>
              <a:t>https://publicdomainvectors.org/en/free-clipart/Black-and-white-image-of-justice-scale/17275.html</a:t>
            </a:r>
            <a:endParaRPr/>
          </a:p>
          <a:p>
            <a:pPr indent="-342900" lvl="0" marL="457200" rtl="0" algn="l">
              <a:spcBef>
                <a:spcPts val="0"/>
              </a:spcBef>
              <a:spcAft>
                <a:spcPts val="0"/>
              </a:spcAft>
              <a:buSzPts val="1800"/>
              <a:buChar char="●"/>
            </a:pPr>
            <a:r>
              <a:rPr lang="en" sz="1100" u="sng">
                <a:solidFill>
                  <a:schemeClr val="hlink"/>
                </a:solidFill>
                <a:hlinkClick r:id="rId7"/>
              </a:rPr>
              <a:t>https://publicdomainvectors.org/en/free-clipart/President-J-F-Kennedy-portrait-vector-drawing/25582.html</a:t>
            </a:r>
            <a:endParaRPr/>
          </a:p>
          <a:p>
            <a:pPr indent="-342900" lvl="0" marL="457200" rtl="0" algn="l">
              <a:spcBef>
                <a:spcPts val="0"/>
              </a:spcBef>
              <a:spcAft>
                <a:spcPts val="0"/>
              </a:spcAft>
              <a:buSzPts val="1800"/>
              <a:buChar char="●"/>
            </a:pPr>
            <a:r>
              <a:rPr lang="en" sz="1100" u="sng">
                <a:solidFill>
                  <a:schemeClr val="hlink"/>
                </a:solidFill>
                <a:hlinkClick r:id="rId8"/>
              </a:rPr>
              <a:t>https://www.deviantart.com/supercaptainn/art/PNG-Meme-Spider-Man-Pointing-at-Spider-Man-782429806</a:t>
            </a:r>
            <a:endParaRPr/>
          </a:p>
          <a:p>
            <a:pPr indent="-342900" lvl="0" marL="457200" rtl="0" algn="l">
              <a:spcBef>
                <a:spcPts val="0"/>
              </a:spcBef>
              <a:spcAft>
                <a:spcPts val="0"/>
              </a:spcAft>
              <a:buSzPts val="1800"/>
              <a:buChar char="●"/>
            </a:pPr>
            <a:r>
              <a:rPr lang="en" sz="1100" u="sng">
                <a:solidFill>
                  <a:schemeClr val="hlink"/>
                </a:solidFill>
                <a:hlinkClick r:id="rId9"/>
              </a:rPr>
              <a:t>https://publicdomainvectors.org/en/free-clipart/Law-scroll/69434.html</a:t>
            </a:r>
            <a:endParaRPr/>
          </a:p>
          <a:p>
            <a:pPr indent="-342900" lvl="0" marL="457200" rtl="0" algn="l">
              <a:spcBef>
                <a:spcPts val="0"/>
              </a:spcBef>
              <a:spcAft>
                <a:spcPts val="0"/>
              </a:spcAft>
              <a:buSzPts val="1800"/>
              <a:buChar char="●"/>
            </a:pPr>
            <a:r>
              <a:rPr lang="en" sz="1100" u="sng">
                <a:solidFill>
                  <a:schemeClr val="hlink"/>
                </a:solidFill>
                <a:hlinkClick r:id="rId10"/>
              </a:rPr>
              <a:t>https://publicdomainvectors.org/en/free-clipart/Old-Mens-Club/59925.html</a:t>
            </a:r>
            <a:endParaRPr/>
          </a:p>
          <a:p>
            <a:pPr indent="-342900" lvl="0" marL="457200" rtl="0" algn="l">
              <a:spcBef>
                <a:spcPts val="0"/>
              </a:spcBef>
              <a:spcAft>
                <a:spcPts val="0"/>
              </a:spcAft>
              <a:buSzPts val="1800"/>
              <a:buChar char="●"/>
            </a:pPr>
            <a:r>
              <a:rPr lang="en" sz="1100" u="sng">
                <a:solidFill>
                  <a:schemeClr val="hlink"/>
                </a:solidFill>
                <a:hlinkClick r:id="rId11"/>
              </a:rPr>
              <a:t>https://publicdomainvectors.org/en/free-clipart/Grass-tennis-court-vector-illustration/25694.html</a:t>
            </a:r>
            <a:endParaRPr/>
          </a:p>
          <a:p>
            <a:pPr indent="-342900" lvl="0" marL="457200" rtl="0" algn="l">
              <a:spcBef>
                <a:spcPts val="0"/>
              </a:spcBef>
              <a:spcAft>
                <a:spcPts val="0"/>
              </a:spcAft>
              <a:buSzPts val="1800"/>
              <a:buChar char="●"/>
            </a:pPr>
            <a:r>
              <a:rPr lang="en" sz="1100" u="sng">
                <a:solidFill>
                  <a:schemeClr val="hlink"/>
                </a:solidFill>
                <a:hlinkClick r:id="rId12"/>
              </a:rPr>
              <a:t>https://commons.wikimedia.org/wiki/File:United_States_Senate_Floor.jpg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60" name="Shape 60"/>
        <p:cNvGrpSpPr/>
        <p:nvPr/>
      </p:nvGrpSpPr>
      <p:grpSpPr>
        <a:xfrm>
          <a:off x="0" y="0"/>
          <a:ext cx="0" cy="0"/>
          <a:chOff x="0" y="0"/>
          <a:chExt cx="0" cy="0"/>
        </a:xfrm>
      </p:grpSpPr>
      <p:pic>
        <p:nvPicPr>
          <p:cNvPr descr="American flag style rectangular border vector image"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62" name="Google Shape;62;p14"/>
          <p:cNvSpPr txBox="1"/>
          <p:nvPr>
            <p:ph type="title"/>
          </p:nvPr>
        </p:nvSpPr>
        <p:spPr>
          <a:xfrm>
            <a:off x="311700" y="2559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CC0000"/>
                </a:solidFill>
              </a:rPr>
              <a:t>STUDENT INSTRUCTIONS</a:t>
            </a:r>
            <a:endParaRPr b="1">
              <a:solidFill>
                <a:srgbClr val="CC0000"/>
              </a:solidFill>
            </a:endParaRPr>
          </a:p>
        </p:txBody>
      </p:sp>
      <p:sp>
        <p:nvSpPr>
          <p:cNvPr id="63" name="Google Shape;63;p14"/>
          <p:cNvSpPr txBox="1"/>
          <p:nvPr>
            <p:ph idx="1" type="body"/>
          </p:nvPr>
        </p:nvSpPr>
        <p:spPr>
          <a:xfrm>
            <a:off x="453900" y="828650"/>
            <a:ext cx="8236200" cy="37221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1000"/>
              </a:spcBef>
              <a:spcAft>
                <a:spcPts val="0"/>
              </a:spcAft>
              <a:buClr>
                <a:srgbClr val="041E41"/>
              </a:buClr>
              <a:buSzPts val="1800"/>
              <a:buFont typeface="Times New Roman"/>
              <a:buAutoNum type="arabicPeriod"/>
            </a:pPr>
            <a:r>
              <a:rPr b="1" lang="en">
                <a:solidFill>
                  <a:srgbClr val="041E41"/>
                </a:solidFill>
                <a:latin typeface="Times New Roman"/>
                <a:ea typeface="Times New Roman"/>
                <a:cs typeface="Times New Roman"/>
                <a:sym typeface="Times New Roman"/>
              </a:rPr>
              <a:t>Take a</a:t>
            </a:r>
            <a:r>
              <a:rPr b="1" lang="en">
                <a:solidFill>
                  <a:srgbClr val="041E41"/>
                </a:solidFill>
                <a:latin typeface="Times New Roman"/>
                <a:ea typeface="Times New Roman"/>
                <a:cs typeface="Times New Roman"/>
                <a:sym typeface="Times New Roman"/>
              </a:rPr>
              <a:t> number, find your classmate with the same number and sit by them</a:t>
            </a:r>
            <a:r>
              <a:rPr b="1" lang="en">
                <a:solidFill>
                  <a:srgbClr val="041E41"/>
                </a:solidFill>
                <a:latin typeface="Times New Roman"/>
                <a:ea typeface="Times New Roman"/>
                <a:cs typeface="Times New Roman"/>
                <a:sym typeface="Times New Roman"/>
              </a:rPr>
              <a:t>. </a:t>
            </a:r>
            <a:endParaRPr b="1">
              <a:solidFill>
                <a:srgbClr val="041E4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041E41"/>
              </a:buClr>
              <a:buSzPts val="1800"/>
              <a:buFont typeface="Times New Roman"/>
              <a:buAutoNum type="arabicPeriod"/>
            </a:pPr>
            <a:r>
              <a:rPr b="1" lang="en">
                <a:solidFill>
                  <a:srgbClr val="041E41"/>
                </a:solidFill>
                <a:latin typeface="Times New Roman"/>
                <a:ea typeface="Times New Roman"/>
                <a:cs typeface="Times New Roman"/>
                <a:sym typeface="Times New Roman"/>
              </a:rPr>
              <a:t>Today, you will apply all of your knowledge of the three branches and find your way out of our escape room.</a:t>
            </a:r>
            <a:endParaRPr b="1">
              <a:solidFill>
                <a:srgbClr val="041E4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041E41"/>
              </a:buClr>
              <a:buSzPts val="1800"/>
              <a:buFont typeface="Times New Roman"/>
              <a:buAutoNum type="arabicPeriod"/>
            </a:pPr>
            <a:r>
              <a:rPr b="1" lang="en">
                <a:solidFill>
                  <a:srgbClr val="041E41"/>
                </a:solidFill>
                <a:latin typeface="Times New Roman"/>
                <a:ea typeface="Times New Roman"/>
                <a:cs typeface="Times New Roman"/>
                <a:sym typeface="Times New Roman"/>
              </a:rPr>
              <a:t>You will answer a series of questions that relate to the three branches and the individuals who make up these branches of government.</a:t>
            </a:r>
            <a:endParaRPr b="1">
              <a:solidFill>
                <a:srgbClr val="041E4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041E41"/>
              </a:buClr>
              <a:buSzPts val="1800"/>
              <a:buFont typeface="Times New Roman"/>
              <a:buAutoNum type="arabicPeriod"/>
            </a:pPr>
            <a:r>
              <a:rPr b="1" lang="en">
                <a:solidFill>
                  <a:srgbClr val="041E41"/>
                </a:solidFill>
                <a:latin typeface="Times New Roman"/>
                <a:ea typeface="Times New Roman"/>
                <a:cs typeface="Times New Roman"/>
                <a:sym typeface="Times New Roman"/>
              </a:rPr>
              <a:t>The questions are typically: </a:t>
            </a:r>
            <a:endParaRPr b="1">
              <a:solidFill>
                <a:srgbClr val="041E41"/>
              </a:solidFill>
              <a:latin typeface="Times New Roman"/>
              <a:ea typeface="Times New Roman"/>
              <a:cs typeface="Times New Roman"/>
              <a:sym typeface="Times New Roman"/>
            </a:endParaRPr>
          </a:p>
          <a:p>
            <a:pPr indent="-342900" lvl="0" marL="800100" rtl="0" algn="l">
              <a:lnSpc>
                <a:spcPct val="115000"/>
              </a:lnSpc>
              <a:spcBef>
                <a:spcPts val="0"/>
              </a:spcBef>
              <a:spcAft>
                <a:spcPts val="0"/>
              </a:spcAft>
              <a:buClr>
                <a:srgbClr val="041E41"/>
              </a:buClr>
              <a:buSzPts val="1800"/>
              <a:buFont typeface="Times New Roman"/>
              <a:buChar char="●"/>
            </a:pPr>
            <a:r>
              <a:rPr b="1" lang="en">
                <a:solidFill>
                  <a:srgbClr val="041E41"/>
                </a:solidFill>
                <a:latin typeface="Times New Roman"/>
                <a:ea typeface="Times New Roman"/>
                <a:cs typeface="Times New Roman"/>
                <a:sym typeface="Times New Roman"/>
              </a:rPr>
              <a:t>Who is the person, or </a:t>
            </a:r>
            <a:endParaRPr b="1">
              <a:solidFill>
                <a:srgbClr val="041E41"/>
              </a:solidFill>
              <a:latin typeface="Times New Roman"/>
              <a:ea typeface="Times New Roman"/>
              <a:cs typeface="Times New Roman"/>
              <a:sym typeface="Times New Roman"/>
            </a:endParaRPr>
          </a:p>
          <a:p>
            <a:pPr indent="-342900" lvl="0" marL="800100" rtl="0" algn="l">
              <a:lnSpc>
                <a:spcPct val="115000"/>
              </a:lnSpc>
              <a:spcBef>
                <a:spcPts val="0"/>
              </a:spcBef>
              <a:spcAft>
                <a:spcPts val="0"/>
              </a:spcAft>
              <a:buClr>
                <a:srgbClr val="041E41"/>
              </a:buClr>
              <a:buSzPts val="1800"/>
              <a:buFont typeface="Times New Roman"/>
              <a:buChar char="●"/>
            </a:pPr>
            <a:r>
              <a:rPr b="1" lang="en">
                <a:solidFill>
                  <a:srgbClr val="041E41"/>
                </a:solidFill>
                <a:latin typeface="Times New Roman"/>
                <a:ea typeface="Times New Roman"/>
                <a:cs typeface="Times New Roman"/>
                <a:sym typeface="Times New Roman"/>
              </a:rPr>
              <a:t>What branch of government is this?</a:t>
            </a:r>
            <a:endParaRPr b="1">
              <a:solidFill>
                <a:srgbClr val="041E4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041E41"/>
              </a:buClr>
              <a:buSzPts val="1800"/>
              <a:buFont typeface="Times New Roman"/>
              <a:buAutoNum type="arabicPeriod"/>
            </a:pPr>
            <a:r>
              <a:rPr b="1" lang="en">
                <a:solidFill>
                  <a:srgbClr val="041E41"/>
                </a:solidFill>
                <a:latin typeface="Times New Roman"/>
                <a:ea typeface="Times New Roman"/>
                <a:cs typeface="Times New Roman"/>
                <a:sym typeface="Times New Roman"/>
              </a:rPr>
              <a:t>Take your time and work together to discuss the potential answer to each clue.</a:t>
            </a:r>
            <a:endParaRPr b="1">
              <a:solidFill>
                <a:srgbClr val="041E41"/>
              </a:solidFill>
              <a:latin typeface="Times New Roman"/>
              <a:ea typeface="Times New Roman"/>
              <a:cs typeface="Times New Roman"/>
              <a:sym typeface="Times New Roman"/>
            </a:endParaRPr>
          </a:p>
          <a:p>
            <a:pPr indent="-342900" lvl="0" marL="457200" rtl="0" algn="l">
              <a:lnSpc>
                <a:spcPct val="115000"/>
              </a:lnSpc>
              <a:spcBef>
                <a:spcPts val="0"/>
              </a:spcBef>
              <a:spcAft>
                <a:spcPts val="0"/>
              </a:spcAft>
              <a:buClr>
                <a:srgbClr val="041E41"/>
              </a:buClr>
              <a:buSzPts val="1800"/>
              <a:buFont typeface="Times New Roman"/>
              <a:buAutoNum type="arabicPeriod"/>
            </a:pPr>
            <a:r>
              <a:rPr b="1" lang="en">
                <a:solidFill>
                  <a:srgbClr val="041E41"/>
                </a:solidFill>
                <a:latin typeface="Times New Roman"/>
                <a:ea typeface="Times New Roman"/>
                <a:cs typeface="Times New Roman"/>
                <a:sym typeface="Times New Roman"/>
              </a:rPr>
              <a:t>Have Fun!</a:t>
            </a:r>
            <a:endParaRPr b="1">
              <a:solidFill>
                <a:srgbClr val="041E41"/>
              </a:solidFill>
              <a:latin typeface="Times New Roman"/>
              <a:ea typeface="Times New Roman"/>
              <a:cs typeface="Times New Roman"/>
              <a:sym typeface="Times New Roman"/>
            </a:endParaRPr>
          </a:p>
          <a:p>
            <a:pPr indent="0" lvl="0" marL="0" rtl="0" algn="l">
              <a:lnSpc>
                <a:spcPct val="115000"/>
              </a:lnSpc>
              <a:spcBef>
                <a:spcPts val="1000"/>
              </a:spcBef>
              <a:spcAft>
                <a:spcPts val="0"/>
              </a:spcAft>
              <a:buNone/>
            </a:pPr>
            <a:r>
              <a:t/>
            </a:r>
            <a:endParaRPr b="1" sz="1600">
              <a:solidFill>
                <a:srgbClr val="041E41"/>
              </a:solidFill>
              <a:latin typeface="Times New Roman"/>
              <a:ea typeface="Times New Roman"/>
              <a:cs typeface="Times New Roman"/>
              <a:sym typeface="Times New Roman"/>
            </a:endParaRPr>
          </a:p>
          <a:p>
            <a:pPr indent="0" lvl="0" marL="0" rtl="0" algn="l">
              <a:lnSpc>
                <a:spcPct val="115000"/>
              </a:lnSpc>
              <a:spcBef>
                <a:spcPts val="1000"/>
              </a:spcBef>
              <a:spcAft>
                <a:spcPts val="0"/>
              </a:spcAft>
              <a:buNone/>
            </a:pPr>
            <a:r>
              <a:t/>
            </a:r>
            <a:endParaRPr b="1" sz="1600">
              <a:solidFill>
                <a:srgbClr val="041E4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67" name="Shape 67"/>
        <p:cNvGrpSpPr/>
        <p:nvPr/>
      </p:nvGrpSpPr>
      <p:grpSpPr>
        <a:xfrm>
          <a:off x="0" y="0"/>
          <a:ext cx="0" cy="0"/>
          <a:chOff x="0" y="0"/>
          <a:chExt cx="0" cy="0"/>
        </a:xfrm>
      </p:grpSpPr>
      <p:pic>
        <p:nvPicPr>
          <p:cNvPr descr="American flag style rectangular border vector image" id="68" name="Google Shape;68;p15"/>
          <p:cNvPicPr preferRelativeResize="0"/>
          <p:nvPr/>
        </p:nvPicPr>
        <p:blipFill>
          <a:blip r:embed="rId3">
            <a:alphaModFix/>
          </a:blip>
          <a:stretch>
            <a:fillRect/>
          </a:stretch>
        </p:blipFill>
        <p:spPr>
          <a:xfrm>
            <a:off x="0" y="0"/>
            <a:ext cx="9144000" cy="5143500"/>
          </a:xfrm>
          <a:prstGeom prst="rect">
            <a:avLst/>
          </a:prstGeom>
          <a:noFill/>
          <a:ln>
            <a:noFill/>
          </a:ln>
        </p:spPr>
      </p:pic>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CLUE </a:t>
            </a:r>
            <a:endParaRPr b="1"/>
          </a:p>
        </p:txBody>
      </p:sp>
      <p:sp>
        <p:nvSpPr>
          <p:cNvPr id="70" name="Google Shape;70;p15"/>
          <p:cNvSpPr txBox="1"/>
          <p:nvPr>
            <p:ph idx="1" type="body"/>
          </p:nvPr>
        </p:nvSpPr>
        <p:spPr>
          <a:xfrm>
            <a:off x="420900" y="1017725"/>
            <a:ext cx="84114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2100"/>
              <a:t>This branch of government handles the </a:t>
            </a:r>
            <a:r>
              <a:rPr b="1" i="1" lang="en" sz="2100"/>
              <a:t>day-to-day</a:t>
            </a:r>
            <a:r>
              <a:rPr lang="en" sz="2100"/>
              <a:t> affairs of our country, such as; </a:t>
            </a:r>
            <a:r>
              <a:rPr b="1" i="1" lang="en" sz="2100"/>
              <a:t>protecting our borders</a:t>
            </a:r>
            <a:r>
              <a:rPr lang="en" sz="2100"/>
              <a:t>, </a:t>
            </a:r>
            <a:r>
              <a:rPr b="1" i="1" lang="en" sz="2100"/>
              <a:t>dealing with foreign affairs</a:t>
            </a:r>
            <a:r>
              <a:rPr lang="en" sz="2100"/>
              <a:t>, and </a:t>
            </a:r>
            <a:r>
              <a:rPr b="1" i="1" lang="en" sz="2100"/>
              <a:t>enforcing laws</a:t>
            </a:r>
            <a:r>
              <a:rPr lang="en" sz="2100"/>
              <a:t>. </a:t>
            </a:r>
            <a:endParaRPr sz="2100"/>
          </a:p>
          <a:p>
            <a:pPr indent="-361950" lvl="0" marL="457200" rtl="0" algn="l">
              <a:lnSpc>
                <a:spcPct val="150000"/>
              </a:lnSpc>
              <a:spcBef>
                <a:spcPts val="1600"/>
              </a:spcBef>
              <a:spcAft>
                <a:spcPts val="0"/>
              </a:spcAft>
              <a:buSzPts val="2100"/>
              <a:buChar char="●"/>
            </a:pPr>
            <a:r>
              <a:rPr b="1" lang="en" sz="2100" u="sng"/>
              <a:t>What branch of government is this?</a:t>
            </a:r>
            <a:endParaRPr b="1" sz="2100" u="sng"/>
          </a:p>
          <a:p>
            <a:pPr indent="0" lvl="0" marL="0" rtl="0" algn="l">
              <a:spcBef>
                <a:spcPts val="1600"/>
              </a:spcBef>
              <a:spcAft>
                <a:spcPts val="1600"/>
              </a:spcAft>
              <a:buNone/>
            </a:pPr>
            <a:r>
              <a:t/>
            </a:r>
            <a:endParaRPr/>
          </a:p>
        </p:txBody>
      </p:sp>
      <p:pic>
        <p:nvPicPr>
          <p:cNvPr descr="Image of police discipline branch in action" id="71" name="Google Shape;71;p15" title="Image of police discipline branch in action"/>
          <p:cNvPicPr preferRelativeResize="0"/>
          <p:nvPr/>
        </p:nvPicPr>
        <p:blipFill>
          <a:blip r:embed="rId4">
            <a:alphaModFix/>
          </a:blip>
          <a:stretch>
            <a:fillRect/>
          </a:stretch>
        </p:blipFill>
        <p:spPr>
          <a:xfrm>
            <a:off x="5868425" y="1939000"/>
            <a:ext cx="2857500" cy="2857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75" name="Shape 75"/>
        <p:cNvGrpSpPr/>
        <p:nvPr/>
      </p:nvGrpSpPr>
      <p:grpSpPr>
        <a:xfrm>
          <a:off x="0" y="0"/>
          <a:ext cx="0" cy="0"/>
          <a:chOff x="0" y="0"/>
          <a:chExt cx="0" cy="0"/>
        </a:xfrm>
      </p:grpSpPr>
      <p:pic>
        <p:nvPicPr>
          <p:cNvPr descr="American flag style rectangular border vector image" id="76" name="Google Shape;76;p16"/>
          <p:cNvPicPr preferRelativeResize="0"/>
          <p:nvPr/>
        </p:nvPicPr>
        <p:blipFill>
          <a:blip r:embed="rId3">
            <a:alphaModFix/>
          </a:blip>
          <a:stretch>
            <a:fillRect/>
          </a:stretch>
        </p:blipFill>
        <p:spPr>
          <a:xfrm>
            <a:off x="0" y="0"/>
            <a:ext cx="9144000" cy="5143500"/>
          </a:xfrm>
          <a:prstGeom prst="rect">
            <a:avLst/>
          </a:prstGeom>
          <a:noFill/>
          <a:ln>
            <a:noFill/>
          </a:ln>
        </p:spPr>
      </p:pic>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CLUE </a:t>
            </a:r>
            <a:endParaRPr b="1"/>
          </a:p>
        </p:txBody>
      </p:sp>
      <p:sp>
        <p:nvSpPr>
          <p:cNvPr id="78" name="Google Shape;78;p16"/>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900"/>
              <a:t>Sometimes either a single person or a group of people </a:t>
            </a:r>
            <a:r>
              <a:rPr b="1" i="1" lang="en" sz="1900"/>
              <a:t>review </a:t>
            </a:r>
            <a:r>
              <a:rPr lang="en" sz="1900"/>
              <a:t>all the facts related to a case, and come to a final</a:t>
            </a:r>
            <a:r>
              <a:rPr b="1" i="1" lang="en" sz="1900"/>
              <a:t> judgement</a:t>
            </a:r>
            <a:r>
              <a:rPr lang="en" sz="1900"/>
              <a:t> as to whether you should </a:t>
            </a:r>
            <a:r>
              <a:rPr lang="en" sz="1900"/>
              <a:t>receive</a:t>
            </a:r>
            <a:r>
              <a:rPr lang="en" sz="1900"/>
              <a:t> a punishment or if a law is </a:t>
            </a:r>
            <a:r>
              <a:rPr lang="en" sz="1900"/>
              <a:t>unconstitutional</a:t>
            </a:r>
            <a:r>
              <a:rPr lang="en" sz="1900"/>
              <a:t>.  </a:t>
            </a:r>
            <a:endParaRPr sz="1900"/>
          </a:p>
          <a:p>
            <a:pPr indent="-349250" lvl="0" marL="457200" rtl="0" algn="l">
              <a:lnSpc>
                <a:spcPct val="150000"/>
              </a:lnSpc>
              <a:spcBef>
                <a:spcPts val="1600"/>
              </a:spcBef>
              <a:spcAft>
                <a:spcPts val="0"/>
              </a:spcAft>
              <a:buSzPts val="1900"/>
              <a:buChar char="●"/>
            </a:pPr>
            <a:r>
              <a:rPr b="1" lang="en" sz="1900" u="sng"/>
              <a:t>What branch of government is this?</a:t>
            </a:r>
            <a:endParaRPr b="1" sz="1300" u="sng"/>
          </a:p>
        </p:txBody>
      </p:sp>
      <p:pic>
        <p:nvPicPr>
          <p:cNvPr descr="Black and white image of justice scale" id="79" name="Google Shape;79;p16" title="Black and white image of justice scale"/>
          <p:cNvPicPr preferRelativeResize="0"/>
          <p:nvPr/>
        </p:nvPicPr>
        <p:blipFill>
          <a:blip r:embed="rId4">
            <a:alphaModFix/>
          </a:blip>
          <a:stretch>
            <a:fillRect/>
          </a:stretch>
        </p:blipFill>
        <p:spPr>
          <a:xfrm>
            <a:off x="5929725" y="2371525"/>
            <a:ext cx="2647700" cy="2471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83" name="Shape 83"/>
        <p:cNvGrpSpPr/>
        <p:nvPr/>
      </p:nvGrpSpPr>
      <p:grpSpPr>
        <a:xfrm>
          <a:off x="0" y="0"/>
          <a:ext cx="0" cy="0"/>
          <a:chOff x="0" y="0"/>
          <a:chExt cx="0" cy="0"/>
        </a:xfrm>
      </p:grpSpPr>
      <p:pic>
        <p:nvPicPr>
          <p:cNvPr descr="American flag style rectangular border vector image" id="84" name="Google Shape;84;p17"/>
          <p:cNvPicPr preferRelativeResize="0"/>
          <p:nvPr/>
        </p:nvPicPr>
        <p:blipFill>
          <a:blip r:embed="rId3">
            <a:alphaModFix/>
          </a:blip>
          <a:stretch>
            <a:fillRect/>
          </a:stretch>
        </p:blipFill>
        <p:spPr>
          <a:xfrm>
            <a:off x="0" y="0"/>
            <a:ext cx="9144000" cy="5143500"/>
          </a:xfrm>
          <a:prstGeom prst="rect">
            <a:avLst/>
          </a:prstGeom>
          <a:noFill/>
          <a:ln>
            <a:noFill/>
          </a:ln>
        </p:spPr>
      </p:pic>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CLUE </a:t>
            </a:r>
            <a:endParaRPr b="1"/>
          </a:p>
        </p:txBody>
      </p:sp>
      <p:sp>
        <p:nvSpPr>
          <p:cNvPr id="86" name="Google Shape;86;p17"/>
          <p:cNvSpPr txBox="1"/>
          <p:nvPr>
            <p:ph idx="1" type="body"/>
          </p:nvPr>
        </p:nvSpPr>
        <p:spPr>
          <a:xfrm>
            <a:off x="515475" y="1152475"/>
            <a:ext cx="8169000" cy="34164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Char char="➔"/>
            </a:pPr>
            <a:r>
              <a:rPr lang="en" sz="2100"/>
              <a:t>You are telling me that one house can </a:t>
            </a:r>
            <a:r>
              <a:rPr lang="en" sz="2100"/>
              <a:t>fit </a:t>
            </a:r>
            <a:r>
              <a:rPr b="1" i="1" lang="en" sz="2100"/>
              <a:t>4</a:t>
            </a:r>
            <a:r>
              <a:rPr b="1" i="1" lang="en" sz="2100"/>
              <a:t>35 people</a:t>
            </a:r>
            <a:r>
              <a:rPr b="1" i="1" lang="en" sz="2100"/>
              <a:t> </a:t>
            </a:r>
            <a:r>
              <a:rPr lang="en" sz="2100"/>
              <a:t>in it?</a:t>
            </a:r>
            <a:endParaRPr sz="2100"/>
          </a:p>
          <a:p>
            <a:pPr indent="-361950" lvl="0" marL="457200" rtl="0" algn="l">
              <a:spcBef>
                <a:spcPts val="0"/>
              </a:spcBef>
              <a:spcAft>
                <a:spcPts val="0"/>
              </a:spcAft>
              <a:buSzPts val="2100"/>
              <a:buChar char="➔"/>
            </a:pPr>
            <a:r>
              <a:rPr lang="en" sz="2100"/>
              <a:t>I heard the house next door only has </a:t>
            </a:r>
            <a:r>
              <a:rPr b="1" i="1" lang="en" sz="2100"/>
              <a:t>100 people </a:t>
            </a:r>
            <a:r>
              <a:rPr lang="en" sz="2100"/>
              <a:t>in it</a:t>
            </a:r>
            <a:r>
              <a:rPr lang="en" sz="2100"/>
              <a:t>. Hopefully, with all those people they can get some work done!</a:t>
            </a:r>
            <a:endParaRPr b="1" sz="2100" u="sng"/>
          </a:p>
          <a:p>
            <a:pPr indent="-361950" lvl="0" marL="457200" rtl="0" algn="l">
              <a:lnSpc>
                <a:spcPct val="150000"/>
              </a:lnSpc>
              <a:spcBef>
                <a:spcPts val="0"/>
              </a:spcBef>
              <a:spcAft>
                <a:spcPts val="0"/>
              </a:spcAft>
              <a:buSzPts val="2100"/>
              <a:buChar char="➔"/>
            </a:pPr>
            <a:r>
              <a:rPr b="1" lang="en" sz="2100" u="sng"/>
              <a:t>What branch of government is this?</a:t>
            </a:r>
            <a:endParaRPr b="1" sz="2100" u="sng"/>
          </a:p>
        </p:txBody>
      </p:sp>
      <p:pic>
        <p:nvPicPr>
          <p:cNvPr descr="US Capitol building vector drawing" id="87" name="Google Shape;87;p17"/>
          <p:cNvPicPr preferRelativeResize="0"/>
          <p:nvPr/>
        </p:nvPicPr>
        <p:blipFill>
          <a:blip r:embed="rId4">
            <a:alphaModFix/>
          </a:blip>
          <a:stretch>
            <a:fillRect/>
          </a:stretch>
        </p:blipFill>
        <p:spPr>
          <a:xfrm>
            <a:off x="5622050" y="2615100"/>
            <a:ext cx="3150800" cy="2230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91" name="Shape 91"/>
        <p:cNvGrpSpPr/>
        <p:nvPr/>
      </p:nvGrpSpPr>
      <p:grpSpPr>
        <a:xfrm>
          <a:off x="0" y="0"/>
          <a:ext cx="0" cy="0"/>
          <a:chOff x="0" y="0"/>
          <a:chExt cx="0" cy="0"/>
        </a:xfrm>
      </p:grpSpPr>
      <p:pic>
        <p:nvPicPr>
          <p:cNvPr descr="American flag style rectangular border vector image" id="92" name="Google Shape;92;p18"/>
          <p:cNvPicPr preferRelativeResize="0"/>
          <p:nvPr/>
        </p:nvPicPr>
        <p:blipFill>
          <a:blip r:embed="rId3">
            <a:alphaModFix/>
          </a:blip>
          <a:stretch>
            <a:fillRect/>
          </a:stretch>
        </p:blipFill>
        <p:spPr>
          <a:xfrm>
            <a:off x="0" y="0"/>
            <a:ext cx="9144000" cy="5143500"/>
          </a:xfrm>
          <a:prstGeom prst="rect">
            <a:avLst/>
          </a:prstGeom>
          <a:noFill/>
          <a:ln>
            <a:noFill/>
          </a:ln>
        </p:spPr>
      </p:pic>
      <p:sp>
        <p:nvSpPr>
          <p:cNvPr id="93" name="Google Shape;93;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CLUE </a:t>
            </a:r>
            <a:endParaRPr b="1"/>
          </a:p>
        </p:txBody>
      </p:sp>
      <p:sp>
        <p:nvSpPr>
          <p:cNvPr id="94" name="Google Shape;94;p18"/>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361950" lvl="0" marL="457200" rtl="0" algn="l">
              <a:lnSpc>
                <a:spcPct val="150000"/>
              </a:lnSpc>
              <a:spcBef>
                <a:spcPts val="0"/>
              </a:spcBef>
              <a:spcAft>
                <a:spcPts val="0"/>
              </a:spcAft>
              <a:buSzPts val="2100"/>
              <a:buChar char="●"/>
            </a:pPr>
            <a:r>
              <a:rPr lang="en" sz="2100"/>
              <a:t>This individual is the head of one of the three branches.</a:t>
            </a:r>
            <a:endParaRPr sz="2100"/>
          </a:p>
          <a:p>
            <a:pPr indent="-361950" lvl="0" marL="457200" rtl="0" algn="l">
              <a:lnSpc>
                <a:spcPct val="150000"/>
              </a:lnSpc>
              <a:spcBef>
                <a:spcPts val="0"/>
              </a:spcBef>
              <a:spcAft>
                <a:spcPts val="0"/>
              </a:spcAft>
              <a:buSzPts val="2100"/>
              <a:buChar char="●"/>
            </a:pPr>
            <a:r>
              <a:rPr lang="en" sz="2100"/>
              <a:t>He/She helps to ensure that all laws passed by the United States Congress are being </a:t>
            </a:r>
            <a:r>
              <a:rPr b="1" i="1" lang="en" sz="2100"/>
              <a:t>enforced</a:t>
            </a:r>
            <a:r>
              <a:rPr lang="en" sz="2100"/>
              <a:t>.</a:t>
            </a:r>
            <a:endParaRPr sz="2100"/>
          </a:p>
          <a:p>
            <a:pPr indent="-361950" lvl="0" marL="457200" rtl="0" algn="l">
              <a:lnSpc>
                <a:spcPct val="150000"/>
              </a:lnSpc>
              <a:spcBef>
                <a:spcPts val="0"/>
              </a:spcBef>
              <a:spcAft>
                <a:spcPts val="0"/>
              </a:spcAft>
              <a:buSzPts val="2100"/>
              <a:buChar char="●"/>
            </a:pPr>
            <a:r>
              <a:rPr lang="en" sz="2100"/>
              <a:t>He/She has a few cool nicknames, such as; Commander-in-Chief, Chief Diplomat, and Chief of State!</a:t>
            </a:r>
            <a:endParaRPr sz="2100"/>
          </a:p>
          <a:p>
            <a:pPr indent="-361950" lvl="0" marL="457200" rtl="0" algn="l">
              <a:lnSpc>
                <a:spcPct val="150000"/>
              </a:lnSpc>
              <a:spcBef>
                <a:spcPts val="0"/>
              </a:spcBef>
              <a:spcAft>
                <a:spcPts val="0"/>
              </a:spcAft>
              <a:buSzPts val="2100"/>
              <a:buChar char="●"/>
            </a:pPr>
            <a:r>
              <a:rPr b="1" lang="en" sz="2100" u="sng"/>
              <a:t>Who is this person? </a:t>
            </a:r>
            <a:endParaRPr/>
          </a:p>
        </p:txBody>
      </p:sp>
      <p:pic>
        <p:nvPicPr>
          <p:cNvPr descr="President" id="95" name="Google Shape;95;p18"/>
          <p:cNvPicPr preferRelativeResize="0"/>
          <p:nvPr/>
        </p:nvPicPr>
        <p:blipFill>
          <a:blip r:embed="rId4">
            <a:alphaModFix/>
          </a:blip>
          <a:stretch>
            <a:fillRect/>
          </a:stretch>
        </p:blipFill>
        <p:spPr>
          <a:xfrm>
            <a:off x="6533750" y="2841700"/>
            <a:ext cx="2169275" cy="1978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99" name="Shape 99"/>
        <p:cNvGrpSpPr/>
        <p:nvPr/>
      </p:nvGrpSpPr>
      <p:grpSpPr>
        <a:xfrm>
          <a:off x="0" y="0"/>
          <a:ext cx="0" cy="0"/>
          <a:chOff x="0" y="0"/>
          <a:chExt cx="0" cy="0"/>
        </a:xfrm>
      </p:grpSpPr>
      <p:pic>
        <p:nvPicPr>
          <p:cNvPr descr="American flag style rectangular border vector image" id="100" name="Google Shape;100;p19"/>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1" name="Google Shape;101;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t>CLUE </a:t>
            </a:r>
            <a:endParaRPr/>
          </a:p>
        </p:txBody>
      </p:sp>
      <p:sp>
        <p:nvSpPr>
          <p:cNvPr id="102" name="Google Shape;102;p19"/>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349250" lvl="0" marL="457200" rtl="0" algn="l">
              <a:lnSpc>
                <a:spcPct val="150000"/>
              </a:lnSpc>
              <a:spcBef>
                <a:spcPts val="0"/>
              </a:spcBef>
              <a:spcAft>
                <a:spcPts val="0"/>
              </a:spcAft>
              <a:buSzPts val="1900"/>
              <a:buChar char="➔"/>
            </a:pPr>
            <a:r>
              <a:rPr lang="en" sz="1900"/>
              <a:t>If you watch Law &amp; Order this person would most likely be the last person you see. </a:t>
            </a:r>
            <a:endParaRPr sz="1900"/>
          </a:p>
          <a:p>
            <a:pPr indent="-349250" lvl="0" marL="457200" rtl="0" algn="l">
              <a:lnSpc>
                <a:spcPct val="150000"/>
              </a:lnSpc>
              <a:spcBef>
                <a:spcPts val="0"/>
              </a:spcBef>
              <a:spcAft>
                <a:spcPts val="0"/>
              </a:spcAft>
              <a:buSzPts val="1900"/>
              <a:buChar char="➔"/>
            </a:pPr>
            <a:r>
              <a:rPr lang="en" sz="1900"/>
              <a:t>These individuals are responsible for </a:t>
            </a:r>
            <a:r>
              <a:rPr b="1" i="1" lang="en" sz="1900"/>
              <a:t>interpreting</a:t>
            </a:r>
            <a:r>
              <a:rPr lang="en" sz="1900"/>
              <a:t> the laws created by the legislative branch. </a:t>
            </a:r>
            <a:endParaRPr sz="1900"/>
          </a:p>
          <a:p>
            <a:pPr indent="-349250" lvl="0" marL="457200" rtl="0" algn="l">
              <a:lnSpc>
                <a:spcPct val="150000"/>
              </a:lnSpc>
              <a:spcBef>
                <a:spcPts val="0"/>
              </a:spcBef>
              <a:spcAft>
                <a:spcPts val="0"/>
              </a:spcAft>
              <a:buSzPts val="1900"/>
              <a:buChar char="➔"/>
            </a:pPr>
            <a:r>
              <a:rPr lang="en" sz="1900"/>
              <a:t>There are usually nine of them and they all like to dress alike. (Twinsies!)</a:t>
            </a:r>
            <a:endParaRPr sz="1900"/>
          </a:p>
          <a:p>
            <a:pPr indent="-349250" lvl="0" marL="457200" rtl="0" algn="l">
              <a:lnSpc>
                <a:spcPct val="150000"/>
              </a:lnSpc>
              <a:spcBef>
                <a:spcPts val="0"/>
              </a:spcBef>
              <a:spcAft>
                <a:spcPts val="0"/>
              </a:spcAft>
              <a:buSzPts val="1900"/>
              <a:buChar char="➔"/>
            </a:pPr>
            <a:r>
              <a:rPr b="1" lang="en" sz="1900" u="sng"/>
              <a:t>What is their name?</a:t>
            </a:r>
            <a:endParaRPr sz="1600"/>
          </a:p>
        </p:txBody>
      </p:sp>
      <p:pic>
        <p:nvPicPr>
          <p:cNvPr id="103" name="Google Shape;103;p19"/>
          <p:cNvPicPr preferRelativeResize="0"/>
          <p:nvPr/>
        </p:nvPicPr>
        <p:blipFill>
          <a:blip r:embed="rId4">
            <a:alphaModFix/>
          </a:blip>
          <a:stretch>
            <a:fillRect/>
          </a:stretch>
        </p:blipFill>
        <p:spPr>
          <a:xfrm>
            <a:off x="6644225" y="3301750"/>
            <a:ext cx="2096351" cy="1548600"/>
          </a:xfrm>
          <a:prstGeom prst="rect">
            <a:avLst/>
          </a:prstGeom>
          <a:noFill/>
          <a:ln>
            <a:noFill/>
          </a:ln>
        </p:spPr>
      </p:pic>
      <p:pic>
        <p:nvPicPr>
          <p:cNvPr descr="Judge with gavel" id="104" name="Google Shape;104;p19"/>
          <p:cNvPicPr preferRelativeResize="0"/>
          <p:nvPr/>
        </p:nvPicPr>
        <p:blipFill>
          <a:blip r:embed="rId5">
            <a:alphaModFix/>
          </a:blip>
          <a:stretch>
            <a:fillRect/>
          </a:stretch>
        </p:blipFill>
        <p:spPr>
          <a:xfrm>
            <a:off x="4857375" y="3266250"/>
            <a:ext cx="1039800" cy="1619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08" name="Shape 108"/>
        <p:cNvGrpSpPr/>
        <p:nvPr/>
      </p:nvGrpSpPr>
      <p:grpSpPr>
        <a:xfrm>
          <a:off x="0" y="0"/>
          <a:ext cx="0" cy="0"/>
          <a:chOff x="0" y="0"/>
          <a:chExt cx="0" cy="0"/>
        </a:xfrm>
      </p:grpSpPr>
      <p:pic>
        <p:nvPicPr>
          <p:cNvPr descr="American flag style rectangular border vector image" id="109" name="Google Shape;109;p20"/>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0" name="Google Shape;11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t>CLUE </a:t>
            </a:r>
            <a:endParaRPr/>
          </a:p>
        </p:txBody>
      </p:sp>
      <p:sp>
        <p:nvSpPr>
          <p:cNvPr id="111" name="Google Shape;111;p20"/>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361950" lvl="0" marL="457200" rtl="0" algn="l">
              <a:lnSpc>
                <a:spcPct val="150000"/>
              </a:lnSpc>
              <a:spcBef>
                <a:spcPts val="0"/>
              </a:spcBef>
              <a:spcAft>
                <a:spcPts val="0"/>
              </a:spcAft>
              <a:buSzPts val="2100"/>
              <a:buChar char="●"/>
            </a:pPr>
            <a:r>
              <a:rPr lang="en" sz="2100"/>
              <a:t>I start off as just an idea about how to fix an issue.</a:t>
            </a:r>
            <a:endParaRPr sz="2100"/>
          </a:p>
          <a:p>
            <a:pPr indent="-361950" lvl="0" marL="457200" rtl="0" algn="l">
              <a:lnSpc>
                <a:spcPct val="150000"/>
              </a:lnSpc>
              <a:spcBef>
                <a:spcPts val="0"/>
              </a:spcBef>
              <a:spcAft>
                <a:spcPts val="0"/>
              </a:spcAft>
              <a:buSzPts val="2100"/>
              <a:buChar char="●"/>
            </a:pPr>
            <a:r>
              <a:rPr lang="en" sz="2100"/>
              <a:t>Then a bunch of citizens got together with their local congressman and </a:t>
            </a:r>
            <a:r>
              <a:rPr lang="en" sz="2100"/>
              <a:t>discuss</a:t>
            </a:r>
            <a:r>
              <a:rPr lang="en" sz="2100"/>
              <a:t>ed</a:t>
            </a:r>
            <a:r>
              <a:rPr lang="en" sz="2100"/>
              <a:t> whether or not I should head to Capitol Hill. </a:t>
            </a:r>
            <a:endParaRPr sz="2100"/>
          </a:p>
          <a:p>
            <a:pPr indent="-361950" lvl="0" marL="457200" rtl="0" algn="l">
              <a:lnSpc>
                <a:spcPct val="150000"/>
              </a:lnSpc>
              <a:spcBef>
                <a:spcPts val="0"/>
              </a:spcBef>
              <a:spcAft>
                <a:spcPts val="0"/>
              </a:spcAft>
              <a:buSzPts val="2100"/>
              <a:buChar char="●"/>
            </a:pPr>
            <a:r>
              <a:rPr lang="en" sz="2100"/>
              <a:t>If everyone likes me when I get to Capitol Hill, then maybe one day I can became a law! </a:t>
            </a:r>
            <a:endParaRPr b="1" sz="2100" u="sng"/>
          </a:p>
          <a:p>
            <a:pPr indent="-361950" lvl="0" marL="457200" rtl="0" algn="l">
              <a:lnSpc>
                <a:spcPct val="150000"/>
              </a:lnSpc>
              <a:spcBef>
                <a:spcPts val="0"/>
              </a:spcBef>
              <a:spcAft>
                <a:spcPts val="0"/>
              </a:spcAft>
              <a:buSzPts val="2100"/>
              <a:buChar char="●"/>
            </a:pPr>
            <a:r>
              <a:rPr b="1" lang="en" sz="2100" u="sng"/>
              <a:t>Who am I?</a:t>
            </a:r>
            <a:endParaRPr/>
          </a:p>
        </p:txBody>
      </p:sp>
      <p:pic>
        <p:nvPicPr>
          <p:cNvPr descr="Law scroll" id="112" name="Google Shape;112;p20"/>
          <p:cNvPicPr preferRelativeResize="0"/>
          <p:nvPr/>
        </p:nvPicPr>
        <p:blipFill>
          <a:blip r:embed="rId4">
            <a:alphaModFix/>
          </a:blip>
          <a:stretch>
            <a:fillRect/>
          </a:stretch>
        </p:blipFill>
        <p:spPr>
          <a:xfrm>
            <a:off x="6714075" y="2861975"/>
            <a:ext cx="2049075" cy="1995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16" name="Shape 116"/>
        <p:cNvGrpSpPr/>
        <p:nvPr/>
      </p:nvGrpSpPr>
      <p:grpSpPr>
        <a:xfrm>
          <a:off x="0" y="0"/>
          <a:ext cx="0" cy="0"/>
          <a:chOff x="0" y="0"/>
          <a:chExt cx="0" cy="0"/>
        </a:xfrm>
      </p:grpSpPr>
      <p:pic>
        <p:nvPicPr>
          <p:cNvPr descr="American flag style rectangular border vector image" id="117" name="Google Shape;117;p21"/>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8" name="Google Shape;118;p21"/>
          <p:cNvSpPr txBox="1"/>
          <p:nvPr>
            <p:ph type="title"/>
          </p:nvPr>
        </p:nvSpPr>
        <p:spPr>
          <a:xfrm>
            <a:off x="311700" y="4128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t>CLUE</a:t>
            </a:r>
            <a:endParaRPr b="1"/>
          </a:p>
        </p:txBody>
      </p:sp>
      <p:sp>
        <p:nvSpPr>
          <p:cNvPr id="119" name="Google Shape;119;p21"/>
          <p:cNvSpPr txBox="1"/>
          <p:nvPr>
            <p:ph idx="1" type="body"/>
          </p:nvPr>
        </p:nvSpPr>
        <p:spPr>
          <a:xfrm>
            <a:off x="409750" y="1152475"/>
            <a:ext cx="83553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This group of people can rarely be found in a kitchen because they are </a:t>
            </a:r>
            <a:r>
              <a:rPr lang="en"/>
              <a:t>to</a:t>
            </a:r>
            <a:r>
              <a:rPr lang="en"/>
              <a:t>o</a:t>
            </a:r>
            <a:r>
              <a:rPr lang="en"/>
              <a:t> busy providing </a:t>
            </a:r>
            <a:r>
              <a:rPr b="1" i="1" lang="en"/>
              <a:t>advice</a:t>
            </a:r>
            <a:r>
              <a:rPr lang="en"/>
              <a:t> to the President.</a:t>
            </a:r>
            <a:endParaRPr/>
          </a:p>
          <a:p>
            <a:pPr indent="-342900" lvl="0" marL="457200" rtl="0" algn="l">
              <a:spcBef>
                <a:spcPts val="0"/>
              </a:spcBef>
              <a:spcAft>
                <a:spcPts val="0"/>
              </a:spcAft>
              <a:buSzPts val="1800"/>
              <a:buChar char="●"/>
            </a:pPr>
            <a:r>
              <a:rPr lang="en"/>
              <a:t>These individuals tend to be the s</a:t>
            </a:r>
            <a:r>
              <a:rPr lang="en"/>
              <a:t>ecretaries </a:t>
            </a:r>
            <a:r>
              <a:rPr lang="en"/>
              <a:t>(leaders) of the departments that make up the executive branch.</a:t>
            </a:r>
            <a:endParaRPr/>
          </a:p>
          <a:p>
            <a:pPr indent="-342900" lvl="0" marL="457200" rtl="0" algn="l">
              <a:spcBef>
                <a:spcPts val="0"/>
              </a:spcBef>
              <a:spcAft>
                <a:spcPts val="0"/>
              </a:spcAft>
              <a:buSzPts val="1800"/>
              <a:buChar char="●"/>
            </a:pPr>
            <a:r>
              <a:rPr lang="en"/>
              <a:t>I hope they know how to give </a:t>
            </a:r>
            <a:r>
              <a:rPr lang="en"/>
              <a:t>advice</a:t>
            </a:r>
            <a:r>
              <a:rPr lang="en"/>
              <a:t>!</a:t>
            </a:r>
            <a:endParaRPr/>
          </a:p>
          <a:p>
            <a:pPr indent="-342900" lvl="0" marL="457200" rtl="0" algn="l">
              <a:lnSpc>
                <a:spcPct val="150000"/>
              </a:lnSpc>
              <a:spcBef>
                <a:spcPts val="0"/>
              </a:spcBef>
              <a:spcAft>
                <a:spcPts val="0"/>
              </a:spcAft>
              <a:buSzPts val="1800"/>
              <a:buChar char="●"/>
            </a:pPr>
            <a:r>
              <a:rPr b="1" lang="en" sz="2100" u="sng"/>
              <a:t>Who am I?</a:t>
            </a:r>
            <a:endParaRPr/>
          </a:p>
        </p:txBody>
      </p:sp>
      <p:pic>
        <p:nvPicPr>
          <p:cNvPr id="120" name="Google Shape;120;p21"/>
          <p:cNvPicPr preferRelativeResize="0"/>
          <p:nvPr/>
        </p:nvPicPr>
        <p:blipFill>
          <a:blip r:embed="rId4">
            <a:alphaModFix/>
          </a:blip>
          <a:stretch>
            <a:fillRect/>
          </a:stretch>
        </p:blipFill>
        <p:spPr>
          <a:xfrm>
            <a:off x="6345450" y="3216250"/>
            <a:ext cx="2338650" cy="1559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