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youtu.be/0yZcDeVsj_Y" TargetMode="Externa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5" name="Shape 55"/>
        <p:cNvGrpSpPr/>
        <p:nvPr/>
      </p:nvGrpSpPr>
      <p:grpSpPr>
        <a:xfrm>
          <a:off x="0" y="0"/>
          <a:ext cx="0" cy="0"/>
          <a:chOff x="0" y="0"/>
          <a:chExt cx="0" cy="0"/>
        </a:xfrm>
      </p:grpSpPr>
      <p:sp>
        <p:nvSpPr>
          <p:cNvPr id="56" name="Google Shape;56;g809024b48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7" name="Google Shape;57;g809024b48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809024b486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g809024b486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200"/>
              <a:t>30 second </a:t>
            </a:r>
            <a:r>
              <a:rPr lang="en" sz="1200"/>
              <a:t>Timer link: </a:t>
            </a:r>
            <a:r>
              <a:rPr lang="en" sz="1200">
                <a:uFill>
                  <a:noFill/>
                </a:uFill>
                <a:hlinkClick r:id="rId2"/>
              </a:rPr>
              <a:t>https://youtu.be/0yZcDeVsj_Y</a:t>
            </a:r>
            <a:endParaRPr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8812ca43e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8812ca43e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THIS IS ANIMATED TO WORK ON APPEAR ON CLICK - DISABLE IF YOU DO NOT WANT THIS TO HAPPEN</a:t>
            </a:r>
            <a:endParaRPr/>
          </a:p>
          <a:p>
            <a:pPr indent="0" lvl="0" marL="0" rtl="0" algn="l">
              <a:spcBef>
                <a:spcPts val="0"/>
              </a:spcBef>
              <a:spcAft>
                <a:spcPts val="0"/>
              </a:spcAft>
              <a:buNone/>
            </a:pPr>
            <a:r>
              <a:rPr b="1" lang="en" sz="1200"/>
              <a:t>Passport</a:t>
            </a:r>
            <a:r>
              <a:rPr lang="en" sz="1200"/>
              <a:t> - </a:t>
            </a:r>
            <a:r>
              <a:rPr lang="en" sz="1200">
                <a:solidFill>
                  <a:schemeClr val="dk1"/>
                </a:solidFill>
              </a:rPr>
              <a:t>Must be a United States citizen to obtain a United States Passport.</a:t>
            </a:r>
            <a:endParaRPr sz="1200">
              <a:solidFill>
                <a:schemeClr val="dk1"/>
              </a:solidFill>
            </a:endParaRPr>
          </a:p>
          <a:p>
            <a:pPr indent="0" lvl="0" marL="0" rtl="0" algn="l">
              <a:spcBef>
                <a:spcPts val="0"/>
              </a:spcBef>
              <a:spcAft>
                <a:spcPts val="0"/>
              </a:spcAft>
              <a:buNone/>
            </a:pPr>
            <a:r>
              <a:rPr b="1" lang="en" sz="1200">
                <a:solidFill>
                  <a:schemeClr val="dk1"/>
                </a:solidFill>
              </a:rPr>
              <a:t>White House</a:t>
            </a:r>
            <a:r>
              <a:rPr lang="en" sz="1200">
                <a:solidFill>
                  <a:schemeClr val="dk1"/>
                </a:solidFill>
              </a:rPr>
              <a:t> - Must be born a United States citizen to become the president of the United States.</a:t>
            </a:r>
            <a:endParaRPr sz="1200">
              <a:solidFill>
                <a:schemeClr val="dk1"/>
              </a:solidFill>
            </a:endParaRPr>
          </a:p>
          <a:p>
            <a:pPr indent="0" lvl="0" marL="0" rtl="0" algn="l">
              <a:spcBef>
                <a:spcPts val="0"/>
              </a:spcBef>
              <a:spcAft>
                <a:spcPts val="0"/>
              </a:spcAft>
              <a:buNone/>
            </a:pPr>
            <a:r>
              <a:rPr b="1" lang="en" sz="1200">
                <a:solidFill>
                  <a:schemeClr val="dk1"/>
                </a:solidFill>
              </a:rPr>
              <a:t>Voting</a:t>
            </a:r>
            <a:r>
              <a:rPr lang="en" sz="1200">
                <a:solidFill>
                  <a:schemeClr val="dk1"/>
                </a:solidFill>
              </a:rPr>
              <a:t> - Voting is an important responsibility of United States citizens.  This helps choose our representatives and make changes in the country.</a:t>
            </a:r>
            <a:endParaRPr sz="1200">
              <a:solidFill>
                <a:schemeClr val="dk1"/>
              </a:solidFill>
            </a:endParaRPr>
          </a:p>
          <a:p>
            <a:pPr indent="0" lvl="0" marL="0" rtl="0" algn="l">
              <a:spcBef>
                <a:spcPts val="0"/>
              </a:spcBef>
              <a:spcAft>
                <a:spcPts val="0"/>
              </a:spcAft>
              <a:buNone/>
            </a:pPr>
            <a:r>
              <a:rPr b="1" lang="en" sz="1200">
                <a:solidFill>
                  <a:schemeClr val="dk1"/>
                </a:solidFill>
              </a:rPr>
              <a:t>Naturalization</a:t>
            </a:r>
            <a:r>
              <a:rPr lang="en" sz="1200">
                <a:solidFill>
                  <a:schemeClr val="dk1"/>
                </a:solidFill>
              </a:rPr>
              <a:t> - those not born citizens by “law of blood” or “law of soil” can become U.S. citizens through naturalization.  This image is of the ceremony in which they take the Oath of Allegiance, finish the process, and become a citizen. </a:t>
            </a:r>
            <a:endParaRPr sz="1200">
              <a:solidFill>
                <a:schemeClr val="dk1"/>
              </a:solidFill>
            </a:endParaRPr>
          </a:p>
          <a:p>
            <a:pPr indent="0" lvl="0" marL="0" rtl="0" algn="l">
              <a:spcBef>
                <a:spcPts val="0"/>
              </a:spcBef>
              <a:spcAft>
                <a:spcPts val="0"/>
              </a:spcAft>
              <a:buNone/>
            </a:pPr>
            <a:r>
              <a:rPr b="1" lang="en" sz="1200">
                <a:solidFill>
                  <a:schemeClr val="dk1"/>
                </a:solidFill>
              </a:rPr>
              <a:t>Jury Duty</a:t>
            </a:r>
            <a:r>
              <a:rPr lang="en" sz="1200">
                <a:solidFill>
                  <a:schemeClr val="dk1"/>
                </a:solidFill>
              </a:rPr>
              <a:t> - Jury duty is an obligation of U.S. citizens.  In order to ensure fair trials, all citizens of the United States have this duty and must serve if requested.</a:t>
            </a:r>
            <a:endParaRPr sz="1200">
              <a:solidFill>
                <a:schemeClr val="dk1"/>
              </a:solidFill>
            </a:endParaRPr>
          </a:p>
          <a:p>
            <a:pPr indent="0" lvl="0" marL="0" rtl="0" algn="l">
              <a:spcBef>
                <a:spcPts val="0"/>
              </a:spcBef>
              <a:spcAft>
                <a:spcPts val="0"/>
              </a:spcAft>
              <a:buNone/>
            </a:pPr>
            <a:r>
              <a:rPr b="1" lang="en" sz="1200">
                <a:solidFill>
                  <a:schemeClr val="dk1"/>
                </a:solidFill>
              </a:rPr>
              <a:t>Selective Service</a:t>
            </a:r>
            <a:r>
              <a:rPr lang="en" sz="1200">
                <a:solidFill>
                  <a:schemeClr val="dk1"/>
                </a:solidFill>
              </a:rPr>
              <a:t> - This is an obligation of (male) U.S. Citizens when they turn 18, should there be a need for defense in the country.</a:t>
            </a:r>
            <a:endParaRPr sz="1200">
              <a:solidFill>
                <a:schemeClr val="dk1"/>
              </a:solidFill>
            </a:endParaRPr>
          </a:p>
          <a:p>
            <a:pPr indent="0" lvl="0" marL="0" rtl="0" algn="l">
              <a:spcBef>
                <a:spcPts val="0"/>
              </a:spcBef>
              <a:spcAft>
                <a:spcPts val="0"/>
              </a:spcAft>
              <a:buNone/>
            </a:pPr>
            <a:r>
              <a:rPr b="1" lang="en" sz="1200">
                <a:solidFill>
                  <a:schemeClr val="dk1"/>
                </a:solidFill>
              </a:rPr>
              <a:t>Taxes</a:t>
            </a:r>
            <a:r>
              <a:rPr lang="en" sz="1200">
                <a:solidFill>
                  <a:schemeClr val="dk1"/>
                </a:solidFill>
              </a:rPr>
              <a:t> - This is an obligation of citizens (and those living in the country) to pay taxes once one starts working their very first job.  This helps the country be able to provide services and assistance to citizens.</a:t>
            </a:r>
            <a:endParaRPr sz="1200">
              <a:solidFill>
                <a:schemeClr val="dk1"/>
              </a:solidFill>
            </a:endParaRPr>
          </a:p>
          <a:p>
            <a:pPr indent="0" lvl="0" marL="0" rtl="0" algn="l">
              <a:spcBef>
                <a:spcPts val="0"/>
              </a:spcBef>
              <a:spcAft>
                <a:spcPts val="0"/>
              </a:spcAft>
              <a:buNone/>
            </a:pPr>
            <a:r>
              <a:rPr b="1" lang="en" sz="1200">
                <a:solidFill>
                  <a:schemeClr val="dk1"/>
                </a:solidFill>
              </a:rPr>
              <a:t>14th Amendment </a:t>
            </a:r>
            <a:r>
              <a:rPr lang="en" sz="1200">
                <a:solidFill>
                  <a:schemeClr val="dk1"/>
                </a:solidFill>
              </a:rPr>
              <a:t>- This is a quote in the 14th Amendment which relates to citizens.  The 14th Amendment defines who in the United States is a citizen.</a:t>
            </a:r>
            <a:endParaRPr sz="1200">
              <a:solidFill>
                <a:schemeClr val="dk1"/>
              </a:solidFill>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0yZcDeVsj_Y" TargetMode="External"/><Relationship Id="rId4" Type="http://schemas.openxmlformats.org/officeDocument/2006/relationships/image" Target="../media/image1.jpg"/><Relationship Id="rId5" Type="http://schemas.openxmlformats.org/officeDocument/2006/relationships/hyperlink" Target="http://www.youtube.com/watch?v=0yZcDeVsj_Y"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0" y="1115475"/>
            <a:ext cx="8520600" cy="33999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b="1" lang="en"/>
              <a:t>Citizenship Images Activity</a:t>
            </a:r>
            <a:endParaRPr b="1"/>
          </a:p>
          <a:p>
            <a:pPr indent="0" lvl="0" marL="0" rtl="0" algn="ctr">
              <a:spcBef>
                <a:spcPts val="0"/>
              </a:spcBef>
              <a:spcAft>
                <a:spcPts val="0"/>
              </a:spcAft>
              <a:buClr>
                <a:schemeClr val="dk1"/>
              </a:buClr>
              <a:buSzPts val="1100"/>
              <a:buFont typeface="Arial"/>
              <a:buNone/>
            </a:pPr>
            <a:r>
              <a:rPr i="1" lang="en" sz="2200"/>
              <a:t>SS.7.C.2.1</a:t>
            </a:r>
            <a:r>
              <a:rPr b="1" lang="en" sz="6200"/>
              <a:t> </a:t>
            </a:r>
            <a:endParaRPr b="1" sz="6200"/>
          </a:p>
          <a:p>
            <a:pPr indent="0" lvl="0" marL="457200" rtl="0" algn="ctr">
              <a:spcBef>
                <a:spcPts val="0"/>
              </a:spcBef>
              <a:spcAft>
                <a:spcPts val="0"/>
              </a:spcAft>
              <a:buClr>
                <a:schemeClr val="dk1"/>
              </a:buClr>
              <a:buSzPts val="1100"/>
              <a:buFont typeface="Arial"/>
              <a:buNone/>
            </a:pPr>
            <a:r>
              <a:rPr lang="en" sz="600"/>
              <a:t>This resource series was developed in partnership between the Lou Frey Institute, FL Joint Center for Citizenship &amp; Orange County Public Schools, with generous funding from the Elizabeth Morse Genius Foundation.</a:t>
            </a:r>
            <a:endParaRPr b="1" sz="62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8" name="Shape 58"/>
        <p:cNvGrpSpPr/>
        <p:nvPr/>
      </p:nvGrpSpPr>
      <p:grpSpPr>
        <a:xfrm>
          <a:off x="0" y="0"/>
          <a:ext cx="0" cy="0"/>
          <a:chOff x="0" y="0"/>
          <a:chExt cx="0" cy="0"/>
        </a:xfrm>
      </p:grpSpPr>
      <p:sp>
        <p:nvSpPr>
          <p:cNvPr id="59" name="Google Shape;59;p14"/>
          <p:cNvSpPr txBox="1"/>
          <p:nvPr>
            <p:ph type="title"/>
          </p:nvPr>
        </p:nvSpPr>
        <p:spPr>
          <a:xfrm>
            <a:off x="311700" y="197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t>Student Directions:</a:t>
            </a:r>
            <a:endParaRPr b="1"/>
          </a:p>
        </p:txBody>
      </p:sp>
      <p:sp>
        <p:nvSpPr>
          <p:cNvPr id="60" name="Google Shape;60;p14"/>
          <p:cNvSpPr txBox="1"/>
          <p:nvPr>
            <p:ph idx="1" type="body"/>
          </p:nvPr>
        </p:nvSpPr>
        <p:spPr>
          <a:xfrm>
            <a:off x="311700" y="769850"/>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AutoNum type="arabicPeriod"/>
            </a:pPr>
            <a:r>
              <a:rPr lang="en"/>
              <a:t>Open to the image number that you are assigned</a:t>
            </a:r>
            <a:endParaRPr/>
          </a:p>
          <a:p>
            <a:pPr indent="-342900" lvl="0" marL="457200" rtl="0" algn="l">
              <a:spcBef>
                <a:spcPts val="0"/>
              </a:spcBef>
              <a:spcAft>
                <a:spcPts val="0"/>
              </a:spcAft>
              <a:buSzPts val="1800"/>
              <a:buAutoNum type="arabicPeriod"/>
            </a:pPr>
            <a:r>
              <a:rPr lang="en"/>
              <a:t>Take 30 seconds to review the image - </a:t>
            </a:r>
            <a:r>
              <a:rPr i="1" lang="en"/>
              <a:t>what could this image be about?</a:t>
            </a:r>
            <a:endParaRPr i="1"/>
          </a:p>
          <a:p>
            <a:pPr indent="-342900" lvl="0" marL="457200" rtl="0" algn="l">
              <a:spcBef>
                <a:spcPts val="0"/>
              </a:spcBef>
              <a:spcAft>
                <a:spcPts val="0"/>
              </a:spcAft>
              <a:buSzPts val="1800"/>
              <a:buAutoNum type="arabicPeriod"/>
            </a:pPr>
            <a:r>
              <a:rPr lang="en">
                <a:highlight>
                  <a:srgbClr val="FFFF00"/>
                </a:highlight>
              </a:rPr>
              <a:t>(OPTIONAL)</a:t>
            </a:r>
            <a:r>
              <a:rPr lang="en"/>
              <a:t> When the music starts, move around the room with your computer.  When the music stops, find a partner with a </a:t>
            </a:r>
            <a:r>
              <a:rPr b="1" lang="en"/>
              <a:t>DIFFERENT</a:t>
            </a:r>
            <a:r>
              <a:rPr lang="en"/>
              <a:t> image than you.</a:t>
            </a:r>
            <a:endParaRPr/>
          </a:p>
          <a:p>
            <a:pPr indent="-342900" lvl="0" marL="457200" rtl="0" algn="l">
              <a:spcBef>
                <a:spcPts val="0"/>
              </a:spcBef>
              <a:spcAft>
                <a:spcPts val="0"/>
              </a:spcAft>
              <a:buSzPts val="1800"/>
              <a:buAutoNum type="arabicPeriod"/>
            </a:pPr>
            <a:r>
              <a:rPr lang="en"/>
              <a:t>You will have 30 seconds </a:t>
            </a:r>
            <a:r>
              <a:rPr lang="en">
                <a:highlight>
                  <a:srgbClr val="FFFF00"/>
                </a:highlight>
              </a:rPr>
              <a:t>(or 1 minute - choose your option) </a:t>
            </a:r>
            <a:r>
              <a:rPr lang="en"/>
              <a:t>to discuss with your partner what you think the two images have in common.</a:t>
            </a:r>
            <a:endParaRPr/>
          </a:p>
          <a:p>
            <a:pPr indent="-342900" lvl="0" marL="457200" rtl="0" algn="l">
              <a:spcBef>
                <a:spcPts val="0"/>
              </a:spcBef>
              <a:spcAft>
                <a:spcPts val="0"/>
              </a:spcAft>
              <a:buSzPts val="1800"/>
              <a:buAutoNum type="arabicPeriod"/>
            </a:pPr>
            <a:r>
              <a:rPr lang="en"/>
              <a:t>Repeat steps #3 &amp; 4.</a:t>
            </a:r>
            <a:endParaRPr/>
          </a:p>
          <a:p>
            <a:pPr indent="-342900" lvl="0" marL="457200" rtl="0" algn="l">
              <a:spcBef>
                <a:spcPts val="0"/>
              </a:spcBef>
              <a:spcAft>
                <a:spcPts val="0"/>
              </a:spcAft>
              <a:buSzPts val="1800"/>
              <a:buAutoNum type="arabicPeriod"/>
            </a:pPr>
            <a:r>
              <a:rPr lang="en"/>
              <a:t>Now move around the room until it is time to stop, and find a partner with the </a:t>
            </a:r>
            <a:r>
              <a:rPr b="1" lang="en"/>
              <a:t>SAME </a:t>
            </a:r>
            <a:r>
              <a:rPr lang="en"/>
              <a:t>image as you.</a:t>
            </a:r>
            <a:endParaRPr/>
          </a:p>
          <a:p>
            <a:pPr indent="-342900" lvl="0" marL="457200" rtl="0" algn="l">
              <a:spcBef>
                <a:spcPts val="0"/>
              </a:spcBef>
              <a:spcAft>
                <a:spcPts val="0"/>
              </a:spcAft>
              <a:buSzPts val="1800"/>
              <a:buAutoNum type="arabicPeriod"/>
            </a:pPr>
            <a:r>
              <a:rPr lang="en"/>
              <a:t>You will have 30 seconds </a:t>
            </a:r>
            <a:r>
              <a:rPr lang="en">
                <a:highlight>
                  <a:srgbClr val="FFFF00"/>
                </a:highlight>
              </a:rPr>
              <a:t>(or 1 minute - choose your option) </a:t>
            </a:r>
            <a:r>
              <a:rPr lang="en"/>
              <a:t>to discuss with your partner what you think all the images are dealing with - what is the topic?</a:t>
            </a:r>
            <a:endParaRPr/>
          </a:p>
          <a:p>
            <a:pPr indent="-342900" lvl="0" marL="457200" rtl="0" algn="l">
              <a:spcBef>
                <a:spcPts val="0"/>
              </a:spcBef>
              <a:spcAft>
                <a:spcPts val="0"/>
              </a:spcAft>
              <a:buSzPts val="1800"/>
              <a:buAutoNum type="arabicPeriod"/>
            </a:pPr>
            <a:r>
              <a:rPr lang="en"/>
              <a:t>We will end with a class discussion!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
        <p:nvSpPr>
          <p:cNvPr id="65" name="Google Shape;65;p15"/>
          <p:cNvSpPr txBox="1"/>
          <p:nvPr>
            <p:ph type="title"/>
          </p:nvPr>
        </p:nvSpPr>
        <p:spPr>
          <a:xfrm>
            <a:off x="311700" y="184750"/>
            <a:ext cx="8520600" cy="5727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a:t>Discussion timers</a:t>
            </a:r>
            <a:endParaRPr b="1"/>
          </a:p>
        </p:txBody>
      </p:sp>
      <p:sp>
        <p:nvSpPr>
          <p:cNvPr id="66" name="Google Shape;66;p15"/>
          <p:cNvSpPr txBox="1"/>
          <p:nvPr>
            <p:ph idx="1" type="body"/>
          </p:nvPr>
        </p:nvSpPr>
        <p:spPr>
          <a:xfrm>
            <a:off x="311700" y="1078100"/>
            <a:ext cx="2823900" cy="1326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a:t>Rounds 1 &amp; 2</a:t>
            </a:r>
            <a:endParaRPr b="1" sz="3000"/>
          </a:p>
          <a:p>
            <a:pPr indent="0" lvl="0" marL="0" rtl="0" algn="ctr">
              <a:spcBef>
                <a:spcPts val="1600"/>
              </a:spcBef>
              <a:spcAft>
                <a:spcPts val="0"/>
              </a:spcAft>
              <a:buNone/>
            </a:pPr>
            <a:r>
              <a:rPr b="1" lang="en" sz="2400"/>
              <a:t>Different images</a:t>
            </a:r>
            <a:endParaRPr b="1" sz="2400"/>
          </a:p>
          <a:p>
            <a:pPr indent="0" lvl="0" marL="0" rtl="0" algn="ctr">
              <a:spcBef>
                <a:spcPts val="1600"/>
              </a:spcBef>
              <a:spcAft>
                <a:spcPts val="1600"/>
              </a:spcAft>
              <a:buNone/>
            </a:pPr>
            <a:r>
              <a:t/>
            </a:r>
            <a:endParaRPr b="1" sz="3000"/>
          </a:p>
        </p:txBody>
      </p:sp>
      <p:sp>
        <p:nvSpPr>
          <p:cNvPr id="67" name="Google Shape;67;p15"/>
          <p:cNvSpPr txBox="1"/>
          <p:nvPr>
            <p:ph idx="1" type="body"/>
          </p:nvPr>
        </p:nvSpPr>
        <p:spPr>
          <a:xfrm>
            <a:off x="5359725" y="1143725"/>
            <a:ext cx="2823900" cy="1326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3000"/>
              <a:t>Round 3</a:t>
            </a:r>
            <a:endParaRPr b="1" sz="3000"/>
          </a:p>
          <a:p>
            <a:pPr indent="0" lvl="0" marL="0" rtl="0" algn="ctr">
              <a:spcBef>
                <a:spcPts val="1600"/>
              </a:spcBef>
              <a:spcAft>
                <a:spcPts val="0"/>
              </a:spcAft>
              <a:buNone/>
            </a:pPr>
            <a:r>
              <a:rPr b="1" lang="en" sz="2400"/>
              <a:t>Same </a:t>
            </a:r>
            <a:r>
              <a:rPr b="1" lang="en" sz="2400"/>
              <a:t>image</a:t>
            </a:r>
            <a:endParaRPr b="1" sz="2400"/>
          </a:p>
          <a:p>
            <a:pPr indent="0" lvl="0" marL="0" rtl="0" algn="ctr">
              <a:spcBef>
                <a:spcPts val="1600"/>
              </a:spcBef>
              <a:spcAft>
                <a:spcPts val="1600"/>
              </a:spcAft>
              <a:buNone/>
            </a:pPr>
            <a:r>
              <a:t/>
            </a:r>
            <a:endParaRPr b="1" sz="3000"/>
          </a:p>
        </p:txBody>
      </p:sp>
      <p:pic>
        <p:nvPicPr>
          <p:cNvPr descr="This timer silently counts down to 0:00, then alerts you that time is up with a gentle beep sound." id="68" name="Google Shape;68;p15" title="30 Second Timer">
            <a:hlinkClick r:id="rId3"/>
          </p:cNvPr>
          <p:cNvPicPr preferRelativeResize="0"/>
          <p:nvPr/>
        </p:nvPicPr>
        <p:blipFill>
          <a:blip r:embed="rId4">
            <a:alphaModFix/>
          </a:blip>
          <a:stretch>
            <a:fillRect/>
          </a:stretch>
        </p:blipFill>
        <p:spPr>
          <a:xfrm>
            <a:off x="201975" y="2470025"/>
            <a:ext cx="3245734" cy="2434300"/>
          </a:xfrm>
          <a:prstGeom prst="rect">
            <a:avLst/>
          </a:prstGeom>
          <a:noFill/>
          <a:ln>
            <a:noFill/>
          </a:ln>
        </p:spPr>
      </p:pic>
      <p:pic>
        <p:nvPicPr>
          <p:cNvPr descr="This timer silently counts down to 0:00, then alerts you that time is up with a gentle beep sound." id="69" name="Google Shape;69;p15" title="30 Second Timer">
            <a:hlinkClick r:id="rId5"/>
          </p:cNvPr>
          <p:cNvPicPr preferRelativeResize="0"/>
          <p:nvPr/>
        </p:nvPicPr>
        <p:blipFill>
          <a:blip r:embed="rId4">
            <a:alphaModFix/>
          </a:blip>
          <a:stretch>
            <a:fillRect/>
          </a:stretch>
        </p:blipFill>
        <p:spPr>
          <a:xfrm>
            <a:off x="5359725" y="2470025"/>
            <a:ext cx="3245734" cy="2434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311700" y="197150"/>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sz="2500"/>
              <a:t>Post Activity Class Discussion:</a:t>
            </a:r>
            <a:endParaRPr b="1" sz="2500"/>
          </a:p>
        </p:txBody>
      </p:sp>
      <p:sp>
        <p:nvSpPr>
          <p:cNvPr id="75" name="Google Shape;75;p16"/>
          <p:cNvSpPr txBox="1"/>
          <p:nvPr>
            <p:ph idx="1" type="body"/>
          </p:nvPr>
        </p:nvSpPr>
        <p:spPr>
          <a:xfrm>
            <a:off x="311700" y="718850"/>
            <a:ext cx="8520600" cy="4424700"/>
          </a:xfrm>
          <a:prstGeom prst="rect">
            <a:avLst/>
          </a:prstGeom>
        </p:spPr>
        <p:txBody>
          <a:bodyPr anchorCtr="0" anchor="t" bIns="91425" lIns="91425" spcFirstLastPara="1" rIns="91425" wrap="square" tIns="91425">
            <a:noAutofit/>
          </a:bodyPr>
          <a:lstStyle/>
          <a:p>
            <a:pPr indent="-368300" lvl="0" marL="457200" rtl="0" algn="just">
              <a:spcBef>
                <a:spcPts val="0"/>
              </a:spcBef>
              <a:spcAft>
                <a:spcPts val="0"/>
              </a:spcAft>
              <a:buClr>
                <a:schemeClr val="dk1"/>
              </a:buClr>
              <a:buSzPts val="2200"/>
              <a:buChar char="●"/>
            </a:pPr>
            <a:r>
              <a:rPr b="1" lang="en" sz="2200">
                <a:solidFill>
                  <a:schemeClr val="dk1"/>
                </a:solidFill>
              </a:rPr>
              <a:t>What did all the pictures have in common? </a:t>
            </a:r>
            <a:endParaRPr b="1" sz="2200">
              <a:solidFill>
                <a:schemeClr val="dk1"/>
              </a:solidFill>
            </a:endParaRPr>
          </a:p>
          <a:p>
            <a:pPr indent="-368300" lvl="1" marL="914400" rtl="0" algn="just">
              <a:spcBef>
                <a:spcPts val="0"/>
              </a:spcBef>
              <a:spcAft>
                <a:spcPts val="0"/>
              </a:spcAft>
              <a:buClr>
                <a:schemeClr val="dk1"/>
              </a:buClr>
              <a:buSzPts val="2200"/>
              <a:buChar char="○"/>
            </a:pPr>
            <a:r>
              <a:rPr b="1" lang="en" sz="2200">
                <a:solidFill>
                  <a:schemeClr val="dk1"/>
                </a:solidFill>
              </a:rPr>
              <a:t>U.S. Citizenship</a:t>
            </a:r>
            <a:endParaRPr b="1" sz="2200">
              <a:solidFill>
                <a:schemeClr val="dk1"/>
              </a:solidFill>
            </a:endParaRPr>
          </a:p>
          <a:p>
            <a:pPr indent="-368300" lvl="0" marL="457200" rtl="0" algn="just">
              <a:spcBef>
                <a:spcPts val="0"/>
              </a:spcBef>
              <a:spcAft>
                <a:spcPts val="0"/>
              </a:spcAft>
              <a:buClr>
                <a:schemeClr val="dk1"/>
              </a:buClr>
              <a:buSzPts val="2200"/>
              <a:buChar char="●"/>
            </a:pPr>
            <a:r>
              <a:rPr b="1" lang="en" sz="2200">
                <a:solidFill>
                  <a:schemeClr val="dk1"/>
                </a:solidFill>
              </a:rPr>
              <a:t>How did these images relate to the topic?</a:t>
            </a:r>
            <a:endParaRPr b="1" sz="2200">
              <a:solidFill>
                <a:schemeClr val="dk1"/>
              </a:solidFill>
            </a:endParaRPr>
          </a:p>
          <a:p>
            <a:pPr indent="-368300" lvl="1" marL="914400" rtl="0" algn="just">
              <a:spcBef>
                <a:spcPts val="0"/>
              </a:spcBef>
              <a:spcAft>
                <a:spcPts val="0"/>
              </a:spcAft>
              <a:buClr>
                <a:schemeClr val="dk1"/>
              </a:buClr>
              <a:buSzPts val="2200"/>
              <a:buChar char="○"/>
            </a:pPr>
            <a:r>
              <a:rPr b="1" lang="en" sz="2200">
                <a:solidFill>
                  <a:schemeClr val="dk1"/>
                </a:solidFill>
              </a:rPr>
              <a:t>Passport</a:t>
            </a:r>
            <a:endParaRPr b="1" sz="2200">
              <a:solidFill>
                <a:schemeClr val="dk1"/>
              </a:solidFill>
            </a:endParaRPr>
          </a:p>
          <a:p>
            <a:pPr indent="-368300" lvl="1" marL="914400" rtl="0" algn="just">
              <a:spcBef>
                <a:spcPts val="0"/>
              </a:spcBef>
              <a:spcAft>
                <a:spcPts val="0"/>
              </a:spcAft>
              <a:buClr>
                <a:schemeClr val="dk1"/>
              </a:buClr>
              <a:buSzPts val="2200"/>
              <a:buChar char="○"/>
            </a:pPr>
            <a:r>
              <a:rPr b="1" lang="en" sz="2200">
                <a:solidFill>
                  <a:schemeClr val="dk1"/>
                </a:solidFill>
              </a:rPr>
              <a:t>White House</a:t>
            </a:r>
            <a:endParaRPr b="1" sz="2200">
              <a:solidFill>
                <a:schemeClr val="dk1"/>
              </a:solidFill>
            </a:endParaRPr>
          </a:p>
          <a:p>
            <a:pPr indent="-368300" lvl="1" marL="914400" rtl="0" algn="just">
              <a:spcBef>
                <a:spcPts val="0"/>
              </a:spcBef>
              <a:spcAft>
                <a:spcPts val="0"/>
              </a:spcAft>
              <a:buClr>
                <a:schemeClr val="dk1"/>
              </a:buClr>
              <a:buSzPts val="2200"/>
              <a:buChar char="○"/>
            </a:pPr>
            <a:r>
              <a:rPr b="1" lang="en" sz="2200">
                <a:solidFill>
                  <a:schemeClr val="dk1"/>
                </a:solidFill>
              </a:rPr>
              <a:t>Voting</a:t>
            </a:r>
            <a:endParaRPr b="1" sz="2200">
              <a:solidFill>
                <a:schemeClr val="dk1"/>
              </a:solidFill>
            </a:endParaRPr>
          </a:p>
          <a:p>
            <a:pPr indent="-368300" lvl="1" marL="914400" rtl="0" algn="just">
              <a:spcBef>
                <a:spcPts val="0"/>
              </a:spcBef>
              <a:spcAft>
                <a:spcPts val="0"/>
              </a:spcAft>
              <a:buClr>
                <a:schemeClr val="dk1"/>
              </a:buClr>
              <a:buSzPts val="2200"/>
              <a:buChar char="○"/>
            </a:pPr>
            <a:r>
              <a:rPr b="1" lang="en" sz="2200">
                <a:solidFill>
                  <a:schemeClr val="dk1"/>
                </a:solidFill>
              </a:rPr>
              <a:t>Naturalization</a:t>
            </a:r>
            <a:endParaRPr b="1" sz="2200">
              <a:solidFill>
                <a:schemeClr val="dk1"/>
              </a:solidFill>
            </a:endParaRPr>
          </a:p>
          <a:p>
            <a:pPr indent="-368300" lvl="1" marL="914400" rtl="0" algn="just">
              <a:spcBef>
                <a:spcPts val="0"/>
              </a:spcBef>
              <a:spcAft>
                <a:spcPts val="0"/>
              </a:spcAft>
              <a:buClr>
                <a:schemeClr val="dk1"/>
              </a:buClr>
              <a:buSzPts val="2200"/>
              <a:buChar char="○"/>
            </a:pPr>
            <a:r>
              <a:rPr b="1" lang="en" sz="2200">
                <a:solidFill>
                  <a:schemeClr val="dk1"/>
                </a:solidFill>
              </a:rPr>
              <a:t>Jury</a:t>
            </a:r>
            <a:endParaRPr b="1" sz="2200">
              <a:solidFill>
                <a:schemeClr val="dk1"/>
              </a:solidFill>
            </a:endParaRPr>
          </a:p>
          <a:p>
            <a:pPr indent="-368300" lvl="1" marL="914400" rtl="0" algn="just">
              <a:spcBef>
                <a:spcPts val="0"/>
              </a:spcBef>
              <a:spcAft>
                <a:spcPts val="0"/>
              </a:spcAft>
              <a:buClr>
                <a:schemeClr val="dk1"/>
              </a:buClr>
              <a:buSzPts val="2200"/>
              <a:buChar char="○"/>
            </a:pPr>
            <a:r>
              <a:rPr b="1" lang="en" sz="2200">
                <a:solidFill>
                  <a:schemeClr val="dk1"/>
                </a:solidFill>
              </a:rPr>
              <a:t>Selective Service</a:t>
            </a:r>
            <a:endParaRPr b="1" sz="2200">
              <a:solidFill>
                <a:schemeClr val="dk1"/>
              </a:solidFill>
            </a:endParaRPr>
          </a:p>
          <a:p>
            <a:pPr indent="-368300" lvl="1" marL="914400" rtl="0" algn="just">
              <a:spcBef>
                <a:spcPts val="0"/>
              </a:spcBef>
              <a:spcAft>
                <a:spcPts val="0"/>
              </a:spcAft>
              <a:buClr>
                <a:schemeClr val="dk1"/>
              </a:buClr>
              <a:buSzPts val="2200"/>
              <a:buChar char="○"/>
            </a:pPr>
            <a:r>
              <a:rPr b="1" lang="en" sz="2200">
                <a:solidFill>
                  <a:schemeClr val="dk1"/>
                </a:solidFill>
              </a:rPr>
              <a:t>Taxes</a:t>
            </a:r>
            <a:endParaRPr b="1" sz="2200">
              <a:solidFill>
                <a:schemeClr val="dk1"/>
              </a:solidFill>
            </a:endParaRPr>
          </a:p>
          <a:p>
            <a:pPr indent="-368300" lvl="1" marL="914400" rtl="0" algn="just">
              <a:spcBef>
                <a:spcPts val="0"/>
              </a:spcBef>
              <a:spcAft>
                <a:spcPts val="0"/>
              </a:spcAft>
              <a:buClr>
                <a:schemeClr val="dk1"/>
              </a:buClr>
              <a:buSzPts val="2200"/>
              <a:buChar char="○"/>
            </a:pPr>
            <a:r>
              <a:rPr b="1" lang="en" sz="2200">
                <a:solidFill>
                  <a:schemeClr val="dk1"/>
                </a:solidFill>
              </a:rPr>
              <a:t>14th Amendment</a:t>
            </a:r>
            <a:endParaRPr b="1" sz="2200">
              <a:solidFill>
                <a:schemeClr val="dk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0" st="0"/>
                                            </p:txEl>
                                          </p:spTgt>
                                        </p:tgtEl>
                                        <p:attrNameLst>
                                          <p:attrName>style.visibility</p:attrName>
                                        </p:attrNameLst>
                                      </p:cBhvr>
                                      <p:to>
                                        <p:strVal val="visible"/>
                                      </p:to>
                                    </p:set>
                                    <p:animEffect filter="fade" transition="in">
                                      <p:cBhvr>
                                        <p:cTn dur="1000"/>
                                        <p:tgtEl>
                                          <p:spTgt spid="7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1" st="1"/>
                                            </p:txEl>
                                          </p:spTgt>
                                        </p:tgtEl>
                                        <p:attrNameLst>
                                          <p:attrName>style.visibility</p:attrName>
                                        </p:attrNameLst>
                                      </p:cBhvr>
                                      <p:to>
                                        <p:strVal val="visible"/>
                                      </p:to>
                                    </p:set>
                                    <p:animEffect filter="fade" transition="in">
                                      <p:cBhvr>
                                        <p:cTn dur="1000"/>
                                        <p:tgtEl>
                                          <p:spTgt spid="7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2" st="2"/>
                                            </p:txEl>
                                          </p:spTgt>
                                        </p:tgtEl>
                                        <p:attrNameLst>
                                          <p:attrName>style.visibility</p:attrName>
                                        </p:attrNameLst>
                                      </p:cBhvr>
                                      <p:to>
                                        <p:strVal val="visible"/>
                                      </p:to>
                                    </p:set>
                                    <p:animEffect filter="fade" transition="in">
                                      <p:cBhvr>
                                        <p:cTn dur="1000"/>
                                        <p:tgtEl>
                                          <p:spTgt spid="7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3" st="3"/>
                                            </p:txEl>
                                          </p:spTgt>
                                        </p:tgtEl>
                                        <p:attrNameLst>
                                          <p:attrName>style.visibility</p:attrName>
                                        </p:attrNameLst>
                                      </p:cBhvr>
                                      <p:to>
                                        <p:strVal val="visible"/>
                                      </p:to>
                                    </p:set>
                                    <p:animEffect filter="fade" transition="in">
                                      <p:cBhvr>
                                        <p:cTn dur="1000"/>
                                        <p:tgtEl>
                                          <p:spTgt spid="7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4" st="4"/>
                                            </p:txEl>
                                          </p:spTgt>
                                        </p:tgtEl>
                                        <p:attrNameLst>
                                          <p:attrName>style.visibility</p:attrName>
                                        </p:attrNameLst>
                                      </p:cBhvr>
                                      <p:to>
                                        <p:strVal val="visible"/>
                                      </p:to>
                                    </p:set>
                                    <p:animEffect filter="fade" transition="in">
                                      <p:cBhvr>
                                        <p:cTn dur="1000"/>
                                        <p:tgtEl>
                                          <p:spTgt spid="7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5" st="5"/>
                                            </p:txEl>
                                          </p:spTgt>
                                        </p:tgtEl>
                                        <p:attrNameLst>
                                          <p:attrName>style.visibility</p:attrName>
                                        </p:attrNameLst>
                                      </p:cBhvr>
                                      <p:to>
                                        <p:strVal val="visible"/>
                                      </p:to>
                                    </p:set>
                                    <p:animEffect filter="fade" transition="in">
                                      <p:cBhvr>
                                        <p:cTn dur="1000"/>
                                        <p:tgtEl>
                                          <p:spTgt spid="7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6" st="6"/>
                                            </p:txEl>
                                          </p:spTgt>
                                        </p:tgtEl>
                                        <p:attrNameLst>
                                          <p:attrName>style.visibility</p:attrName>
                                        </p:attrNameLst>
                                      </p:cBhvr>
                                      <p:to>
                                        <p:strVal val="visible"/>
                                      </p:to>
                                    </p:set>
                                    <p:animEffect filter="fade" transition="in">
                                      <p:cBhvr>
                                        <p:cTn dur="1000"/>
                                        <p:tgtEl>
                                          <p:spTgt spid="7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7" st="7"/>
                                            </p:txEl>
                                          </p:spTgt>
                                        </p:tgtEl>
                                        <p:attrNameLst>
                                          <p:attrName>style.visibility</p:attrName>
                                        </p:attrNameLst>
                                      </p:cBhvr>
                                      <p:to>
                                        <p:strVal val="visible"/>
                                      </p:to>
                                    </p:set>
                                    <p:animEffect filter="fade" transition="in">
                                      <p:cBhvr>
                                        <p:cTn dur="1000"/>
                                        <p:tgtEl>
                                          <p:spTgt spid="75">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8" st="8"/>
                                            </p:txEl>
                                          </p:spTgt>
                                        </p:tgtEl>
                                        <p:attrNameLst>
                                          <p:attrName>style.visibility</p:attrName>
                                        </p:attrNameLst>
                                      </p:cBhvr>
                                      <p:to>
                                        <p:strVal val="visible"/>
                                      </p:to>
                                    </p:set>
                                    <p:animEffect filter="fade" transition="in">
                                      <p:cBhvr>
                                        <p:cTn dur="1000"/>
                                        <p:tgtEl>
                                          <p:spTgt spid="75">
                                            <p:txEl>
                                              <p:pRg end="8" st="8"/>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9" st="9"/>
                                            </p:txEl>
                                          </p:spTgt>
                                        </p:tgtEl>
                                        <p:attrNameLst>
                                          <p:attrName>style.visibility</p:attrName>
                                        </p:attrNameLst>
                                      </p:cBhvr>
                                      <p:to>
                                        <p:strVal val="visible"/>
                                      </p:to>
                                    </p:set>
                                    <p:animEffect filter="fade" transition="in">
                                      <p:cBhvr>
                                        <p:cTn dur="1000"/>
                                        <p:tgtEl>
                                          <p:spTgt spid="75">
                                            <p:txEl>
                                              <p:pRg end="9" st="9"/>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xEl>
                                              <p:pRg end="10" st="10"/>
                                            </p:txEl>
                                          </p:spTgt>
                                        </p:tgtEl>
                                        <p:attrNameLst>
                                          <p:attrName>style.visibility</p:attrName>
                                        </p:attrNameLst>
                                      </p:cBhvr>
                                      <p:to>
                                        <p:strVal val="visible"/>
                                      </p:to>
                                    </p:set>
                                    <p:animEffect filter="fade" transition="in">
                                      <p:cBhvr>
                                        <p:cTn dur="1000"/>
                                        <p:tgtEl>
                                          <p:spTgt spid="75">
                                            <p:txEl>
                                              <p:pRg end="10" st="10"/>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