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be336ef5ce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be336ef5ce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be336ef5ce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be336ef5ce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be336ef5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be336ef5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be336ef5ce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be336ef5ce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be336ef5ce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be336ef5c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e336ef5c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be336ef5c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e336ef5ce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e336ef5ce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be336ef5ce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e336ef5ce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e336ef5c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e336ef5c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e336ef5ce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be336ef5ce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800">
                <a:solidFill>
                  <a:srgbClr val="0B5394"/>
                </a:solidFill>
              </a:rPr>
              <a:t>SS.7.C.2.8 </a:t>
            </a:r>
            <a:endParaRPr sz="4800">
              <a:solidFill>
                <a:srgbClr val="0B5394"/>
              </a:solidFill>
            </a:endParaRPr>
          </a:p>
          <a:p>
            <a:pPr indent="0" lvl="0" marL="0" rtl="0" algn="ctr">
              <a:spcBef>
                <a:spcPts val="0"/>
              </a:spcBef>
              <a:spcAft>
                <a:spcPts val="0"/>
              </a:spcAft>
              <a:buNone/>
            </a:pPr>
            <a:r>
              <a:rPr lang="en" sz="4800">
                <a:solidFill>
                  <a:srgbClr val="990000"/>
                </a:solidFill>
              </a:rPr>
              <a:t>Gallery Walk Activity</a:t>
            </a:r>
            <a:endParaRPr sz="4800">
              <a:solidFill>
                <a:srgbClr val="990000"/>
              </a:solidFill>
            </a:endParaRPr>
          </a:p>
        </p:txBody>
      </p:sp>
      <p:sp>
        <p:nvSpPr>
          <p:cNvPr id="55" name="Google Shape;55;p13"/>
          <p:cNvSpPr txBox="1"/>
          <p:nvPr/>
        </p:nvSpPr>
        <p:spPr>
          <a:xfrm>
            <a:off x="311700" y="4043700"/>
            <a:ext cx="8520600" cy="33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950">
                <a:solidFill>
                  <a:srgbClr val="000000"/>
                </a:solidFill>
              </a:rPr>
              <a:t>This resource series was developed in partnership between OCPS civics teachers and the Lou Frey Institute.</a:t>
            </a:r>
            <a:endParaRPr sz="1800"/>
          </a:p>
        </p:txBody>
      </p:sp>
      <p:pic>
        <p:nvPicPr>
          <p:cNvPr id="56" name="Google Shape;56;p13"/>
          <p:cNvPicPr preferRelativeResize="0"/>
          <p:nvPr/>
        </p:nvPicPr>
        <p:blipFill>
          <a:blip r:embed="rId3">
            <a:alphaModFix/>
          </a:blip>
          <a:stretch>
            <a:fillRect/>
          </a:stretch>
        </p:blipFill>
        <p:spPr>
          <a:xfrm>
            <a:off x="2421775" y="4481947"/>
            <a:ext cx="1721876" cy="441103"/>
          </a:xfrm>
          <a:prstGeom prst="rect">
            <a:avLst/>
          </a:prstGeom>
          <a:noFill/>
          <a:ln>
            <a:noFill/>
          </a:ln>
        </p:spPr>
      </p:pic>
      <p:pic>
        <p:nvPicPr>
          <p:cNvPr id="57" name="Google Shape;57;p13"/>
          <p:cNvPicPr preferRelativeResize="0"/>
          <p:nvPr/>
        </p:nvPicPr>
        <p:blipFill>
          <a:blip r:embed="rId4">
            <a:alphaModFix/>
          </a:blip>
          <a:stretch>
            <a:fillRect/>
          </a:stretch>
        </p:blipFill>
        <p:spPr>
          <a:xfrm>
            <a:off x="5254600" y="4452350"/>
            <a:ext cx="1721875" cy="500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2"/>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9</a:t>
            </a:r>
            <a:endParaRPr b="1" sz="2400"/>
          </a:p>
        </p:txBody>
      </p:sp>
      <p:sp>
        <p:nvSpPr>
          <p:cNvPr id="120" name="Google Shape;120;p22"/>
          <p:cNvSpPr txBox="1"/>
          <p:nvPr/>
        </p:nvSpPr>
        <p:spPr>
          <a:xfrm>
            <a:off x="321850" y="386100"/>
            <a:ext cx="8642400" cy="4263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300"/>
          </a:p>
          <a:p>
            <a:pPr indent="457200" lvl="0" marL="0" rtl="0" algn="l">
              <a:spcBef>
                <a:spcPts val="0"/>
              </a:spcBef>
              <a:spcAft>
                <a:spcPts val="0"/>
              </a:spcAft>
              <a:buNone/>
            </a:pPr>
            <a:r>
              <a:rPr lang="en" sz="2800"/>
              <a:t>Arianna believes that there should be tax-cuts for middle-class families, while the wealthiest Americans and largest businesses should pay their fair share.  She also supports making current public schools better and having high quality charter schools.</a:t>
            </a:r>
            <a:endParaRPr sz="2800"/>
          </a:p>
          <a:p>
            <a:pPr indent="0" lvl="0" marL="0" rtl="0" algn="just">
              <a:spcBef>
                <a:spcPts val="0"/>
              </a:spcBef>
              <a:spcAft>
                <a:spcPts val="0"/>
              </a:spcAft>
              <a:buNone/>
            </a:pPr>
            <a:r>
              <a:t/>
            </a:r>
            <a:endParaRPr sz="2800"/>
          </a:p>
          <a:p>
            <a:pPr indent="0" lvl="0" marL="0" rtl="0" algn="just">
              <a:spcBef>
                <a:spcPts val="0"/>
              </a:spcBef>
              <a:spcAft>
                <a:spcPts val="0"/>
              </a:spcAft>
              <a:buNone/>
            </a:pPr>
            <a:r>
              <a:t/>
            </a:r>
            <a:endParaRPr sz="2800"/>
          </a:p>
          <a:p>
            <a:pPr indent="0" lvl="0" marL="0" rtl="0" algn="just">
              <a:spcBef>
                <a:spcPts val="0"/>
              </a:spcBef>
              <a:spcAft>
                <a:spcPts val="0"/>
              </a:spcAft>
              <a:buNone/>
            </a:pPr>
            <a:r>
              <a:rPr lang="en" sz="2800"/>
              <a:t>Arianna most likely holds views aligned with which major political party’s platform?</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3"/>
          <p:cNvSpPr txBox="1"/>
          <p:nvPr/>
        </p:nvSpPr>
        <p:spPr>
          <a:xfrm>
            <a:off x="8430350" y="4515200"/>
            <a:ext cx="595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10</a:t>
            </a:r>
            <a:endParaRPr b="1" sz="2400"/>
          </a:p>
        </p:txBody>
      </p:sp>
      <p:sp>
        <p:nvSpPr>
          <p:cNvPr id="127" name="Google Shape;127;p23"/>
          <p:cNvSpPr txBox="1"/>
          <p:nvPr/>
        </p:nvSpPr>
        <p:spPr>
          <a:xfrm>
            <a:off x="321800" y="226800"/>
            <a:ext cx="8642400" cy="45714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500"/>
          </a:p>
          <a:p>
            <a:pPr indent="457200" lvl="0" marL="0" rtl="0" algn="l">
              <a:spcBef>
                <a:spcPts val="0"/>
              </a:spcBef>
              <a:spcAft>
                <a:spcPts val="0"/>
              </a:spcAft>
              <a:buNone/>
            </a:pPr>
            <a:r>
              <a:rPr lang="en" sz="3000"/>
              <a:t>Greg believes that everyone should have the option of taking their tax dollars and choosing what type of school they want to send their kids to, whether it is private or public schools. He also believes that if there is the ability to cut taxes to save money, then it should happen. </a:t>
            </a:r>
            <a:endParaRPr sz="3000"/>
          </a:p>
          <a:p>
            <a:pPr indent="0" lvl="0" marL="0" rtl="0" algn="just">
              <a:spcBef>
                <a:spcPts val="0"/>
              </a:spcBef>
              <a:spcAft>
                <a:spcPts val="0"/>
              </a:spcAft>
              <a:buNone/>
            </a:pPr>
            <a:r>
              <a:t/>
            </a:r>
            <a:endParaRPr sz="3000"/>
          </a:p>
          <a:p>
            <a:pPr indent="0" lvl="0" marL="0" rtl="0" algn="just">
              <a:spcBef>
                <a:spcPts val="0"/>
              </a:spcBef>
              <a:spcAft>
                <a:spcPts val="0"/>
              </a:spcAft>
              <a:buNone/>
            </a:pPr>
            <a:r>
              <a:rPr lang="en" sz="3000"/>
              <a:t>Greg most likely holds views aligned with which major political party’s platform?</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nvSpPr>
        <p:spPr>
          <a:xfrm>
            <a:off x="321850" y="473300"/>
            <a:ext cx="8642400" cy="4002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700"/>
          </a:p>
          <a:p>
            <a:pPr indent="457200" lvl="0" marL="0" rtl="0" algn="l">
              <a:spcBef>
                <a:spcPts val="0"/>
              </a:spcBef>
              <a:spcAft>
                <a:spcPts val="0"/>
              </a:spcAft>
              <a:buNone/>
            </a:pPr>
            <a:r>
              <a:rPr lang="en" sz="3300"/>
              <a:t>Malik refers to himself as a “liberal”.  He feels that the government should play a more active role in people’s lives, especially those in need.  </a:t>
            </a:r>
            <a:endParaRPr sz="3300"/>
          </a:p>
          <a:p>
            <a:pPr indent="0" lvl="0" marL="0" rtl="0" algn="just">
              <a:spcBef>
                <a:spcPts val="0"/>
              </a:spcBef>
              <a:spcAft>
                <a:spcPts val="0"/>
              </a:spcAft>
              <a:buNone/>
            </a:pPr>
            <a:r>
              <a:t/>
            </a:r>
            <a:endParaRPr sz="3300"/>
          </a:p>
          <a:p>
            <a:pPr indent="0" lvl="0" marL="0" rtl="0" algn="just">
              <a:spcBef>
                <a:spcPts val="0"/>
              </a:spcBef>
              <a:spcAft>
                <a:spcPts val="0"/>
              </a:spcAft>
              <a:buNone/>
            </a:pPr>
            <a:r>
              <a:rPr lang="en" sz="3300"/>
              <a:t>Malik most likely holds views aligned with which major political party’s platform?</a:t>
            </a:r>
            <a:endParaRPr sz="3300"/>
          </a:p>
        </p:txBody>
      </p:sp>
      <p:sp>
        <p:nvSpPr>
          <p:cNvPr id="63" name="Google Shape;63;p14"/>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1</a:t>
            </a:r>
            <a:endParaRPr b="1"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2</a:t>
            </a:r>
            <a:endParaRPr b="1" sz="2400"/>
          </a:p>
        </p:txBody>
      </p:sp>
      <p:sp>
        <p:nvSpPr>
          <p:cNvPr id="71" name="Google Shape;71;p15"/>
          <p:cNvSpPr txBox="1"/>
          <p:nvPr/>
        </p:nvSpPr>
        <p:spPr>
          <a:xfrm>
            <a:off x="250800" y="245300"/>
            <a:ext cx="8642400" cy="4371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600"/>
          </a:p>
          <a:p>
            <a:pPr indent="457200" lvl="0" marL="0" rtl="0" algn="l">
              <a:spcBef>
                <a:spcPts val="0"/>
              </a:spcBef>
              <a:spcAft>
                <a:spcPts val="0"/>
              </a:spcAft>
              <a:buNone/>
            </a:pPr>
            <a:r>
              <a:rPr lang="en" sz="3200"/>
              <a:t>Simra refers to herself as a “conservative.” She supports keeping taxes low and less government spending.  But, she does think that one area the government should increase spending on, is the military.  </a:t>
            </a:r>
            <a:r>
              <a:rPr lang="en" sz="3200"/>
              <a:t>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 sz="3200"/>
              <a:t>Simra most likely holds views aligned with which major political party’s platform?</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6"/>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3</a:t>
            </a:r>
            <a:endParaRPr b="1" sz="2400"/>
          </a:p>
        </p:txBody>
      </p:sp>
      <p:sp>
        <p:nvSpPr>
          <p:cNvPr id="78" name="Google Shape;78;p16"/>
          <p:cNvSpPr txBox="1"/>
          <p:nvPr/>
        </p:nvSpPr>
        <p:spPr>
          <a:xfrm>
            <a:off x="321850" y="386100"/>
            <a:ext cx="8642400" cy="4233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500"/>
          </a:p>
          <a:p>
            <a:pPr indent="457200" lvl="0" marL="0" rtl="0" algn="l">
              <a:spcBef>
                <a:spcPts val="0"/>
              </a:spcBef>
              <a:spcAft>
                <a:spcPts val="0"/>
              </a:spcAft>
              <a:buNone/>
            </a:pPr>
            <a:r>
              <a:rPr lang="en" sz="3100"/>
              <a:t>Liam has many struggles in life, including not being able to get health insurance. However, he strongly believes that it is his responsibility to figure these things out and that the government should not be involved in assisting him.</a:t>
            </a:r>
            <a:endParaRPr sz="3100"/>
          </a:p>
          <a:p>
            <a:pPr indent="0" lvl="0" marL="0" rtl="0" algn="just">
              <a:spcBef>
                <a:spcPts val="0"/>
              </a:spcBef>
              <a:spcAft>
                <a:spcPts val="0"/>
              </a:spcAft>
              <a:buNone/>
            </a:pPr>
            <a:r>
              <a:t/>
            </a:r>
            <a:endParaRPr sz="3100"/>
          </a:p>
          <a:p>
            <a:pPr indent="0" lvl="0" marL="0" rtl="0" algn="just">
              <a:spcBef>
                <a:spcPts val="0"/>
              </a:spcBef>
              <a:spcAft>
                <a:spcPts val="0"/>
              </a:spcAft>
              <a:buNone/>
            </a:pPr>
            <a:r>
              <a:rPr lang="en" sz="3100"/>
              <a:t>Liam most likely holds views aligned with which major political party’s platform?</a:t>
            </a:r>
            <a:endParaRPr sz="3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7"/>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4</a:t>
            </a:r>
            <a:endParaRPr b="1" sz="2400"/>
          </a:p>
        </p:txBody>
      </p:sp>
      <p:sp>
        <p:nvSpPr>
          <p:cNvPr id="85" name="Google Shape;85;p17"/>
          <p:cNvSpPr txBox="1"/>
          <p:nvPr/>
        </p:nvSpPr>
        <p:spPr>
          <a:xfrm>
            <a:off x="321850" y="386100"/>
            <a:ext cx="8642400" cy="4248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600"/>
          </a:p>
          <a:p>
            <a:pPr indent="457200" lvl="0" marL="0" rtl="0" algn="l">
              <a:spcBef>
                <a:spcPts val="0"/>
              </a:spcBef>
              <a:spcAft>
                <a:spcPts val="0"/>
              </a:spcAft>
              <a:buNone/>
            </a:pPr>
            <a:r>
              <a:rPr lang="en" sz="3100"/>
              <a:t>Isaiah has been searching for jobs and has noticed that many do not pay a very high wage.  He feels that the federal and state governments should set a higher minimum wage so that people can afford the higher costs of living. </a:t>
            </a:r>
            <a:endParaRPr sz="3100"/>
          </a:p>
          <a:p>
            <a:pPr indent="0" lvl="0" marL="0" rtl="0" algn="just">
              <a:spcBef>
                <a:spcPts val="0"/>
              </a:spcBef>
              <a:spcAft>
                <a:spcPts val="0"/>
              </a:spcAft>
              <a:buNone/>
            </a:pPr>
            <a:r>
              <a:t/>
            </a:r>
            <a:endParaRPr sz="3100"/>
          </a:p>
          <a:p>
            <a:pPr indent="0" lvl="0" marL="0" rtl="0" algn="just">
              <a:spcBef>
                <a:spcPts val="0"/>
              </a:spcBef>
              <a:spcAft>
                <a:spcPts val="0"/>
              </a:spcAft>
              <a:buNone/>
            </a:pPr>
            <a:r>
              <a:rPr lang="en" sz="3100"/>
              <a:t>Isaiah most likely holds views aligned with which major political party’s platform?</a:t>
            </a:r>
            <a:endParaRPr sz="3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5</a:t>
            </a:r>
            <a:endParaRPr b="1" sz="2400"/>
          </a:p>
        </p:txBody>
      </p:sp>
      <p:sp>
        <p:nvSpPr>
          <p:cNvPr id="92" name="Google Shape;92;p18"/>
          <p:cNvSpPr txBox="1"/>
          <p:nvPr/>
        </p:nvSpPr>
        <p:spPr>
          <a:xfrm>
            <a:off x="321850" y="386100"/>
            <a:ext cx="8642400" cy="4017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800"/>
          </a:p>
          <a:p>
            <a:pPr indent="457200" lvl="0" marL="0" rtl="0" algn="l">
              <a:spcBef>
                <a:spcPts val="0"/>
              </a:spcBef>
              <a:spcAft>
                <a:spcPts val="0"/>
              </a:spcAft>
              <a:buNone/>
            </a:pPr>
            <a:r>
              <a:rPr lang="en" sz="3300"/>
              <a:t>Tamara believes that there are too many regulations by the government and regulations impact job growth as well as expansion of the economy.</a:t>
            </a:r>
            <a:r>
              <a:rPr lang="en" sz="3300"/>
              <a:t> </a:t>
            </a:r>
            <a:endParaRPr sz="3300"/>
          </a:p>
          <a:p>
            <a:pPr indent="0" lvl="0" marL="0" rtl="0" algn="just">
              <a:spcBef>
                <a:spcPts val="0"/>
              </a:spcBef>
              <a:spcAft>
                <a:spcPts val="0"/>
              </a:spcAft>
              <a:buNone/>
            </a:pPr>
            <a:r>
              <a:t/>
            </a:r>
            <a:endParaRPr sz="3300"/>
          </a:p>
          <a:p>
            <a:pPr indent="0" lvl="0" marL="0" rtl="0" algn="just">
              <a:spcBef>
                <a:spcPts val="0"/>
              </a:spcBef>
              <a:spcAft>
                <a:spcPts val="0"/>
              </a:spcAft>
              <a:buNone/>
            </a:pPr>
            <a:r>
              <a:rPr lang="en" sz="3300"/>
              <a:t>Tamara most likely holds views aligned with which major political party’s platform?</a:t>
            </a:r>
            <a:endParaRPr sz="3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9"/>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6</a:t>
            </a:r>
            <a:endParaRPr b="1" sz="2400"/>
          </a:p>
        </p:txBody>
      </p:sp>
      <p:sp>
        <p:nvSpPr>
          <p:cNvPr id="99" name="Google Shape;99;p19"/>
          <p:cNvSpPr txBox="1"/>
          <p:nvPr/>
        </p:nvSpPr>
        <p:spPr>
          <a:xfrm>
            <a:off x="321850" y="386100"/>
            <a:ext cx="8642400" cy="3401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700"/>
          </a:p>
          <a:p>
            <a:pPr indent="457200" lvl="0" marL="0" rtl="0" algn="l">
              <a:spcBef>
                <a:spcPts val="0"/>
              </a:spcBef>
              <a:spcAft>
                <a:spcPts val="0"/>
              </a:spcAft>
              <a:buNone/>
            </a:pPr>
            <a:r>
              <a:rPr lang="en" sz="3200"/>
              <a:t>Corbin supports some form of government-run universal health care and protection from pre-existing health conditions.  </a:t>
            </a:r>
            <a:endParaRPr sz="3200"/>
          </a:p>
          <a:p>
            <a:pPr indent="0" lvl="0" marL="0" rtl="0" algn="just">
              <a:spcBef>
                <a:spcPts val="0"/>
              </a:spcBef>
              <a:spcAft>
                <a:spcPts val="0"/>
              </a:spcAft>
              <a:buNone/>
            </a:pPr>
            <a:r>
              <a:t/>
            </a:r>
            <a:endParaRPr sz="3200"/>
          </a:p>
          <a:p>
            <a:pPr indent="0" lvl="0" marL="0" rtl="0" algn="just">
              <a:spcBef>
                <a:spcPts val="0"/>
              </a:spcBef>
              <a:spcAft>
                <a:spcPts val="0"/>
              </a:spcAft>
              <a:buNone/>
            </a:pPr>
            <a:r>
              <a:rPr lang="en" sz="3200"/>
              <a:t>Corbin most likely holds views aligned with which major political party’s platform?</a:t>
            </a:r>
            <a:endParaRPr sz="3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0"/>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7</a:t>
            </a:r>
            <a:endParaRPr b="1" sz="2400"/>
          </a:p>
        </p:txBody>
      </p:sp>
      <p:sp>
        <p:nvSpPr>
          <p:cNvPr id="106" name="Google Shape;106;p20"/>
          <p:cNvSpPr txBox="1"/>
          <p:nvPr/>
        </p:nvSpPr>
        <p:spPr>
          <a:xfrm>
            <a:off x="321850" y="386100"/>
            <a:ext cx="8642400" cy="4248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600"/>
          </a:p>
          <a:p>
            <a:pPr indent="457200" lvl="0" marL="0" rtl="0" algn="l">
              <a:spcBef>
                <a:spcPts val="0"/>
              </a:spcBef>
              <a:spcAft>
                <a:spcPts val="0"/>
              </a:spcAft>
              <a:buNone/>
            </a:pPr>
            <a:r>
              <a:rPr lang="en" sz="3100"/>
              <a:t>Leah says that she is part of the “GOP”. She believes that there should be less government involvement in people’s lives, deportation of all undocumented immigrants, and a higher military budget. </a:t>
            </a:r>
            <a:r>
              <a:rPr lang="en" sz="3100"/>
              <a:t> </a:t>
            </a:r>
            <a:endParaRPr sz="3100"/>
          </a:p>
          <a:p>
            <a:pPr indent="0" lvl="0" marL="0" rtl="0" algn="just">
              <a:spcBef>
                <a:spcPts val="0"/>
              </a:spcBef>
              <a:spcAft>
                <a:spcPts val="0"/>
              </a:spcAft>
              <a:buNone/>
            </a:pPr>
            <a:r>
              <a:t/>
            </a:r>
            <a:endParaRPr sz="3100"/>
          </a:p>
          <a:p>
            <a:pPr indent="0" lvl="0" marL="0" rtl="0" algn="just">
              <a:spcBef>
                <a:spcPts val="0"/>
              </a:spcBef>
              <a:spcAft>
                <a:spcPts val="0"/>
              </a:spcAft>
              <a:buNone/>
            </a:pPr>
            <a:r>
              <a:rPr lang="en" sz="3100"/>
              <a:t>Leah most likely holds views aligned with which major political party’s platform?</a:t>
            </a:r>
            <a:endParaRPr sz="3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p:nvPr/>
        </p:nvSpPr>
        <p:spPr>
          <a:xfrm>
            <a:off x="8368400" y="4475300"/>
            <a:ext cx="719700" cy="6339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1"/>
          <p:cNvSpPr txBox="1"/>
          <p:nvPr/>
        </p:nvSpPr>
        <p:spPr>
          <a:xfrm>
            <a:off x="8487550" y="4527725"/>
            <a:ext cx="476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8</a:t>
            </a:r>
            <a:endParaRPr b="1" sz="2400"/>
          </a:p>
        </p:txBody>
      </p:sp>
      <p:sp>
        <p:nvSpPr>
          <p:cNvPr id="113" name="Google Shape;113;p21"/>
          <p:cNvSpPr txBox="1"/>
          <p:nvPr/>
        </p:nvSpPr>
        <p:spPr>
          <a:xfrm>
            <a:off x="321850" y="386100"/>
            <a:ext cx="8642400" cy="4109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500"/>
          </a:p>
          <a:p>
            <a:pPr indent="457200" lvl="0" marL="0" rtl="0" algn="l">
              <a:spcBef>
                <a:spcPts val="0"/>
              </a:spcBef>
              <a:spcAft>
                <a:spcPts val="0"/>
              </a:spcAft>
              <a:buNone/>
            </a:pPr>
            <a:r>
              <a:rPr lang="en" sz="3000"/>
              <a:t>Tomas works a very good job and is paid very well. When asked, he often says he supports paying higher taxes if it means more social programs for those in need, insurance for all, and a government imposed higher minimum wage.</a:t>
            </a:r>
            <a:endParaRPr sz="3000"/>
          </a:p>
          <a:p>
            <a:pPr indent="0" lvl="0" marL="0" rtl="0" algn="just">
              <a:spcBef>
                <a:spcPts val="0"/>
              </a:spcBef>
              <a:spcAft>
                <a:spcPts val="0"/>
              </a:spcAft>
              <a:buNone/>
            </a:pPr>
            <a:r>
              <a:t/>
            </a:r>
            <a:endParaRPr sz="3000"/>
          </a:p>
          <a:p>
            <a:pPr indent="0" lvl="0" marL="0" rtl="0" algn="just">
              <a:spcBef>
                <a:spcPts val="0"/>
              </a:spcBef>
              <a:spcAft>
                <a:spcPts val="0"/>
              </a:spcAft>
              <a:buNone/>
            </a:pPr>
            <a:r>
              <a:rPr lang="en" sz="3000"/>
              <a:t>Tomas most likely holds views aligned with which major political party’s platform?</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