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DEBF43B-7512-42E8-A0A0-2B1F5769AD51}">
  <a:tblStyle styleId="{2DEBF43B-7512-42E8-A0A0-2B1F5769AD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57b08c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57b08c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8b42d08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8b42d08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8b42d08f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8b42d08f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8b42d08f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8b42d08f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9466beb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9466beb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9466bebe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9466bebe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Your Own Propaganda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1775" y="4481947"/>
            <a:ext cx="1721876" cy="44110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11700" y="4043700"/>
            <a:ext cx="85206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chemeClr val="dk1"/>
                </a:solidFill>
              </a:rPr>
              <a:t>This resource series was developed in partnership between OCPS civics teachers and the Lou Frey Institute.</a:t>
            </a:r>
            <a:endParaRPr sz="18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4600" y="4452350"/>
            <a:ext cx="1721875" cy="5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4294967295" type="title"/>
          </p:nvPr>
        </p:nvSpPr>
        <p:spPr>
          <a:xfrm>
            <a:off x="311700" y="267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Propaganda</a:t>
            </a:r>
            <a:r>
              <a:rPr b="1" lang="en"/>
              <a:t> Review</a:t>
            </a:r>
            <a:endParaRPr b="1"/>
          </a:p>
        </p:txBody>
      </p:sp>
      <p:sp>
        <p:nvSpPr>
          <p:cNvPr id="63" name="Google Shape;63;p14"/>
          <p:cNvSpPr txBox="1"/>
          <p:nvPr>
            <p:ph idx="4294967295" type="body"/>
          </p:nvPr>
        </p:nvSpPr>
        <p:spPr>
          <a:xfrm>
            <a:off x="311700" y="774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Bandwagon </a:t>
            </a:r>
            <a:r>
              <a:rPr lang="en" sz="1600">
                <a:solidFill>
                  <a:srgbClr val="000000"/>
                </a:solidFill>
              </a:rPr>
              <a:t>- attempting to make the viewer feel like everyone is using a product or voting for a particular candidate, so they should too</a:t>
            </a:r>
            <a:endParaRPr b="1"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Card Stacking</a:t>
            </a:r>
            <a:r>
              <a:rPr lang="en" sz="1600">
                <a:solidFill>
                  <a:srgbClr val="000000"/>
                </a:solidFill>
              </a:rPr>
              <a:t> - showing a product or a person’s best features and leaving out information about any negative </a:t>
            </a:r>
            <a:r>
              <a:rPr lang="en" sz="1600">
                <a:solidFill>
                  <a:srgbClr val="000000"/>
                </a:solidFill>
              </a:rPr>
              <a:t>features</a:t>
            </a:r>
            <a:r>
              <a:rPr lang="en" sz="1600">
                <a:solidFill>
                  <a:srgbClr val="000000"/>
                </a:solidFill>
              </a:rPr>
              <a:t> or potential problems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Glittering Generalities</a:t>
            </a:r>
            <a:r>
              <a:rPr lang="en" sz="1600">
                <a:solidFill>
                  <a:srgbClr val="000000"/>
                </a:solidFill>
              </a:rPr>
              <a:t> - the use of short phrases or word to appeal to emotions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rgbClr val="000000"/>
                </a:solidFill>
              </a:rPr>
              <a:t>Name calling</a:t>
            </a:r>
            <a:r>
              <a:rPr lang="en" sz="1600">
                <a:solidFill>
                  <a:srgbClr val="000000"/>
                </a:solidFill>
              </a:rPr>
              <a:t> - using negative language or images about a product or candidate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Plain Folks </a:t>
            </a:r>
            <a:r>
              <a:rPr lang="en" sz="1600">
                <a:solidFill>
                  <a:srgbClr val="000000"/>
                </a:solidFill>
              </a:rPr>
              <a:t>- using ordinary language and clothes to convey that the person is ‘just like everyone else’</a:t>
            </a:r>
            <a:endParaRPr b="1"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Testimonial </a:t>
            </a:r>
            <a:r>
              <a:rPr lang="en" sz="1600">
                <a:solidFill>
                  <a:srgbClr val="000000"/>
                </a:solidFill>
              </a:rPr>
              <a:t>- when a celebrity speaks on behalf of a product or person as an endorsement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Transfer</a:t>
            </a:r>
            <a:r>
              <a:rPr lang="en" sz="1600">
                <a:solidFill>
                  <a:srgbClr val="000000"/>
                </a:solidFill>
              </a:rPr>
              <a:t> - when symbols are used to convey a message 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Choose one of the topics on the following slide to create an ad, poster, or political cartoon using a propaganda method we have reviewed. You want to try and convince your reader/viewer of something. Remember propaganda appeals to emotions and can often be biased!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You want to include words (such as a caption), images, and symbols in your propaganda. </a:t>
            </a:r>
            <a:r>
              <a:rPr lang="en">
                <a:solidFill>
                  <a:srgbClr val="000000"/>
                </a:solidFill>
              </a:rPr>
              <a:t>Afterwards, </a:t>
            </a:r>
            <a:r>
              <a:rPr lang="en">
                <a:solidFill>
                  <a:srgbClr val="000000"/>
                </a:solidFill>
              </a:rPr>
              <a:t>your fellow students will analyze your propaganda and message.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You can create this image digitally by completing the last, blank slide, or physically by taking a picture of your creation and uploading it to the final slide.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one of the following topics 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patriot trying to convince colonists to seek independence from England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loyalist trying to convince colonists to end their protests and remain under English rule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Someone trying to convince others to support the new Articles of Confederation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An Anti-Federalist trying to convince other Americans about the dangers of the new Constitution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</a:t>
            </a:r>
            <a:r>
              <a:rPr lang="en">
                <a:solidFill>
                  <a:srgbClr val="000000"/>
                </a:solidFill>
              </a:rPr>
              <a:t>Federalist</a:t>
            </a:r>
            <a:r>
              <a:rPr lang="en">
                <a:solidFill>
                  <a:srgbClr val="000000"/>
                </a:solidFill>
              </a:rPr>
              <a:t> trying to convince other Americans about the benefits of the new Constitution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1123200" y="118400"/>
            <a:ext cx="689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or Create Propaganda Image 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140625"/>
            <a:ext cx="8520600" cy="8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700"/>
              <a:t>Create Your Own Propaganda Analysis</a:t>
            </a:r>
            <a:endParaRPr b="1" i="1"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While you view your classmate’s propaganda creations, answer the following questions on the handout. </a:t>
            </a:r>
            <a:endParaRPr sz="1400"/>
          </a:p>
        </p:txBody>
      </p:sp>
      <p:graphicFrame>
        <p:nvGraphicFramePr>
          <p:cNvPr id="86" name="Google Shape;86;p18"/>
          <p:cNvGraphicFramePr/>
          <p:nvPr/>
        </p:nvGraphicFramePr>
        <p:xfrm>
          <a:off x="400500" y="11917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{2DEBF43B-7512-42E8-A0A0-2B1F5769AD51}</a:tableStyleId>
              </a:tblPr>
              <a:tblGrid>
                <a:gridCol w="3347375"/>
                <a:gridCol w="5027625"/>
              </a:tblGrid>
              <a:tr h="794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/>
                        <a:t>What is this image trying to make you feel or persuade you to do?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794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/>
                        <a:t>What prompt do you think they chose based off of your first answer?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794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/>
                        <a:t>What parts of their creation made you feel this way?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358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/>
                        <a:t>If you were viewing this as a colonist or new American, do you think they would have convinced you? (Is it a good piece of propaganda?)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03163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 u="sng"/>
              <a:t>Rubric</a:t>
            </a:r>
            <a:endParaRPr b="1" sz="1900" u="sng"/>
          </a:p>
        </p:txBody>
      </p:sp>
      <p:graphicFrame>
        <p:nvGraphicFramePr>
          <p:cNvPr id="92" name="Google Shape;92;p19"/>
          <p:cNvGraphicFramePr/>
          <p:nvPr/>
        </p:nvGraphicFramePr>
        <p:xfrm>
          <a:off x="45938" y="4388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{2DEBF43B-7512-42E8-A0A0-2B1F5769AD51}</a:tableStyleId>
              </a:tblPr>
              <a:tblGrid>
                <a:gridCol w="1290725"/>
                <a:gridCol w="1290725"/>
                <a:gridCol w="1290725"/>
                <a:gridCol w="1290725"/>
                <a:gridCol w="1675575"/>
                <a:gridCol w="905875"/>
                <a:gridCol w="1290725"/>
              </a:tblGrid>
              <a:tr h="293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Category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25 points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15 points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8 point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0 points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Total Points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Comments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  <a:tr h="60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Symbols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Your symbols are </a:t>
                      </a:r>
                      <a:r>
                        <a:rPr lang="en" sz="900"/>
                        <a:t>meaningful and help persuade your reader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Majority of your symbols are meaningful and work to  persuade </a:t>
                      </a:r>
                      <a:r>
                        <a:rPr lang="en" sz="900"/>
                        <a:t>your viewer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Some </a:t>
                      </a:r>
                      <a:r>
                        <a:rPr lang="en" sz="900"/>
                        <a:t>symbols are meaningful but some are off topic 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No symbols are </a:t>
                      </a:r>
                      <a:r>
                        <a:rPr lang="en" sz="900"/>
                        <a:t>meaningful or related or you have no symbols at all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94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Words/Caption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Your words/caption are </a:t>
                      </a:r>
                      <a:r>
                        <a:rPr lang="en" sz="900"/>
                        <a:t>spelled correctly and make sense; They are meaningful and help to persuade your viewer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Most of your words are spelled correctly and make sense; Most of </a:t>
                      </a:r>
                      <a:r>
                        <a:rPr lang="en" sz="900"/>
                        <a:t>your words are meaningful and help persuade your viewer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 have </a:t>
                      </a:r>
                      <a:r>
                        <a:rPr lang="en" sz="900"/>
                        <a:t>multiple spelling or grammatical errors; Your captions or words used are not all meaningful or do not all make sense or help your point 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 are missing </a:t>
                      </a:r>
                      <a:r>
                        <a:rPr lang="en" sz="900"/>
                        <a:t>words or all words are spelled incorrectly or do not make a clear point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77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Overall Presentation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Your image is </a:t>
                      </a:r>
                      <a:r>
                        <a:rPr lang="en" sz="900"/>
                        <a:t>clear and cohesive; Your message and images work to persuade your viewer; It is neat and easy to view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Your image is mostly clear and cohesive; Your message and images mostly work to persuade your viewer; It is mostly neat and easy to view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Some of your image is </a:t>
                      </a:r>
                      <a:r>
                        <a:rPr lang="en" sz="900"/>
                        <a:t>unclear or messy and does not make a clear point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Your entire image </a:t>
                      </a:r>
                      <a:r>
                        <a:rPr lang="en" sz="900"/>
                        <a:t>is not easy to view or understand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92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Overall Message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Your </a:t>
                      </a:r>
                      <a:r>
                        <a:rPr lang="en" sz="900"/>
                        <a:t>viewer can clearly see what prompt you chose and what point you are trying to persuade them of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Your viewer can mostly tell what </a:t>
                      </a:r>
                      <a:r>
                        <a:rPr lang="en" sz="900"/>
                        <a:t>prompt you chose and what you are trying to persuade them of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Some of </a:t>
                      </a:r>
                      <a:r>
                        <a:rPr lang="en" sz="900"/>
                        <a:t>your message is unclear and a viewer may not be sure of what you are trying to persuade them of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Your </a:t>
                      </a:r>
                      <a:r>
                        <a:rPr lang="en" sz="900"/>
                        <a:t>image is unclear and a viewer cannot tell what prompt your chose or what you are trying to persuade them to do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